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1" r:id="rId6"/>
    <p:sldId id="262" r:id="rId7"/>
    <p:sldId id="276" r:id="rId8"/>
    <p:sldId id="260" r:id="rId9"/>
    <p:sldId id="275" r:id="rId10"/>
    <p:sldId id="264" r:id="rId11"/>
    <p:sldId id="265" r:id="rId12"/>
    <p:sldId id="263" r:id="rId13"/>
    <p:sldId id="266" r:id="rId14"/>
    <p:sldId id="267" r:id="rId15"/>
    <p:sldId id="274" r:id="rId16"/>
    <p:sldId id="269" r:id="rId17"/>
    <p:sldId id="270" r:id="rId18"/>
    <p:sldId id="271" r:id="rId19"/>
    <p:sldId id="272" r:id="rId20"/>
    <p:sldId id="273" r:id="rId21"/>
    <p:sldId id="26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2692E02B-103E-4B26-B10E-DEB99FA62D06}" type="datetimeFigureOut">
              <a:rPr lang="en-US" smtClean="0"/>
              <a:pPr/>
              <a:t>2/18/2016</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1FEAC6FE-58E6-4499-9F54-89FAA15D63C4}"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692E02B-103E-4B26-B10E-DEB99FA62D06}" type="datetimeFigureOut">
              <a:rPr lang="en-US" smtClean="0"/>
              <a:pPr/>
              <a:t>2/18/2016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FEAC6FE-58E6-4499-9F54-89FAA15D63C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692E02B-103E-4B26-B10E-DEB99FA62D06}" type="datetimeFigureOut">
              <a:rPr lang="en-US" smtClean="0"/>
              <a:pPr/>
              <a:t>2/18/2016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FEAC6FE-58E6-4499-9F54-89FAA15D63C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692E02B-103E-4B26-B10E-DEB99FA62D06}" type="datetimeFigureOut">
              <a:rPr lang="en-US" smtClean="0"/>
              <a:pPr/>
              <a:t>2/18/2016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FEAC6FE-58E6-4499-9F54-89FAA15D63C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692E02B-103E-4B26-B10E-DEB99FA62D06}" type="datetimeFigureOut">
              <a:rPr lang="en-US" smtClean="0"/>
              <a:pPr/>
              <a:t>2/18/2016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FEAC6FE-58E6-4499-9F54-89FAA15D63C4}"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692E02B-103E-4B26-B10E-DEB99FA62D06}" type="datetimeFigureOut">
              <a:rPr lang="en-US" smtClean="0"/>
              <a:pPr/>
              <a:t>2/18/2016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FEAC6FE-58E6-4499-9F54-89FAA15D63C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692E02B-103E-4B26-B10E-DEB99FA62D06}" type="datetimeFigureOut">
              <a:rPr lang="en-US" smtClean="0"/>
              <a:pPr/>
              <a:t>2/18/2016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FEAC6FE-58E6-4499-9F54-89FAA15D63C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692E02B-103E-4B26-B10E-DEB99FA62D06}" type="datetimeFigureOut">
              <a:rPr lang="en-US" smtClean="0"/>
              <a:pPr/>
              <a:t>2/18/2016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FEAC6FE-58E6-4499-9F54-89FAA15D63C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2692E02B-103E-4B26-B10E-DEB99FA62D06}" type="datetimeFigureOut">
              <a:rPr lang="en-US" smtClean="0"/>
              <a:pPr/>
              <a:t>2/18/2016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FEAC6FE-58E6-4499-9F54-89FAA15D63C4}"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692E02B-103E-4B26-B10E-DEB99FA62D06}" type="datetimeFigureOut">
              <a:rPr lang="en-US" smtClean="0"/>
              <a:pPr/>
              <a:t>2/18/2016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FEAC6FE-58E6-4499-9F54-89FAA15D63C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2692E02B-103E-4B26-B10E-DEB99FA62D06}" type="datetimeFigureOut">
              <a:rPr lang="en-US" smtClean="0"/>
              <a:pPr/>
              <a:t>2/18/2016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FEAC6FE-58E6-4499-9F54-89FAA15D63C4}"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692E02B-103E-4B26-B10E-DEB99FA62D06}" type="datetimeFigureOut">
              <a:rPr lang="en-US" smtClean="0"/>
              <a:pPr/>
              <a:t>2/18/2016</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FEAC6FE-58E6-4499-9F54-89FAA15D63C4}"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descr="C:\Users\USER\AppData\Local\Microsoft\Windows\Temporary Internet Files\Content.IE5\OACBV0ZZ\3D_bar_graph.svg[1].png"/>
          <p:cNvPicPr>
            <a:picLocks noChangeAspect="1" noChangeArrowheads="1"/>
          </p:cNvPicPr>
          <p:nvPr/>
        </p:nvPicPr>
        <p:blipFill>
          <a:blip r:embed="rId2" cstate="print">
            <a:lum bright="94000"/>
          </a:blip>
          <a:srcRect/>
          <a:stretch>
            <a:fillRect/>
          </a:stretch>
        </p:blipFill>
        <p:spPr bwMode="auto">
          <a:xfrm>
            <a:off x="1255365" y="0"/>
            <a:ext cx="7507635" cy="6858000"/>
          </a:xfrm>
          <a:prstGeom prst="rect">
            <a:avLst/>
          </a:prstGeom>
          <a:noFill/>
        </p:spPr>
      </p:pic>
      <p:sp>
        <p:nvSpPr>
          <p:cNvPr id="4" name="Rectangle 3"/>
          <p:cNvSpPr/>
          <p:nvPr/>
        </p:nvSpPr>
        <p:spPr>
          <a:xfrm>
            <a:off x="1447800" y="838200"/>
            <a:ext cx="7162800" cy="5170646"/>
          </a:xfrm>
          <a:prstGeom prst="rect">
            <a:avLst/>
          </a:prstGeom>
        </p:spPr>
        <p:txBody>
          <a:bodyPr wrap="square">
            <a:spAutoFit/>
          </a:bodyPr>
          <a:lstStyle/>
          <a:p>
            <a:pPr algn="ctr"/>
            <a:r>
              <a:rPr lang="en-US" sz="2800" b="1"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Effect of Low Crude Oil Prices </a:t>
            </a:r>
            <a:br>
              <a:rPr lang="en-US" sz="2800" b="1"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br>
            <a:r>
              <a:rPr lang="en-US" sz="2800" b="1"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on the Chemical &amp; Petrochemical </a:t>
            </a:r>
            <a:br>
              <a:rPr lang="en-US" sz="2800" b="1"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br>
            <a:r>
              <a:rPr lang="en-US" sz="2800" b="1"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Industries</a:t>
            </a:r>
            <a:r>
              <a:rPr lang="en-US" sz="2200" b="1" cap="all" dirty="0" smtClean="0"/>
              <a:t/>
            </a:r>
            <a:br>
              <a:rPr lang="en-US" sz="2200" b="1" cap="all" dirty="0" smtClean="0"/>
            </a:br>
            <a:r>
              <a:rPr lang="en-US" b="1" cap="all" dirty="0" smtClean="0"/>
              <a:t/>
            </a:r>
            <a:br>
              <a:rPr lang="en-US" b="1" cap="all" dirty="0" smtClean="0"/>
            </a:br>
            <a:r>
              <a:rPr lang="en-US" dirty="0" smtClean="0"/>
              <a:t>A Paper presented by</a:t>
            </a:r>
            <a:br>
              <a:rPr lang="en-US" dirty="0" smtClean="0"/>
            </a:br>
            <a:r>
              <a:rPr lang="en-US" dirty="0" err="1" smtClean="0"/>
              <a:t>Abduljabbar</a:t>
            </a:r>
            <a:r>
              <a:rPr lang="en-US" dirty="0" smtClean="0"/>
              <a:t> M. Alwaggaa (</a:t>
            </a:r>
            <a:r>
              <a:rPr lang="en-US" dirty="0" err="1" smtClean="0"/>
              <a:t>B.SC,M.Sc</a:t>
            </a:r>
            <a:r>
              <a:rPr lang="en-US" dirty="0" smtClean="0"/>
              <a:t>), Oil Expert</a:t>
            </a:r>
            <a:br>
              <a:rPr lang="en-US" dirty="0" smtClean="0"/>
            </a:br>
            <a:r>
              <a:rPr lang="en-US" dirty="0" smtClean="0"/>
              <a:t>Zaid </a:t>
            </a:r>
            <a:r>
              <a:rPr lang="en-US" dirty="0" err="1" smtClean="0"/>
              <a:t>Hammo</a:t>
            </a:r>
            <a:r>
              <a:rPr lang="en-US" dirty="0" smtClean="0"/>
              <a:t> (</a:t>
            </a:r>
            <a:r>
              <a:rPr lang="en-US" dirty="0" err="1" smtClean="0"/>
              <a:t>B.Sc</a:t>
            </a:r>
            <a:r>
              <a:rPr lang="en-US" dirty="0" smtClean="0"/>
              <a:t>), Oil Expert</a:t>
            </a:r>
            <a:br>
              <a:rPr lang="en-US" dirty="0" smtClean="0"/>
            </a:br>
            <a:r>
              <a:rPr lang="en-US" dirty="0" smtClean="0"/>
              <a:t/>
            </a:r>
            <a:br>
              <a:rPr lang="en-US" dirty="0" smtClean="0"/>
            </a:br>
            <a:r>
              <a:rPr lang="en-US" dirty="0" smtClean="0"/>
              <a:t/>
            </a:r>
            <a:br>
              <a:rPr lang="en-US" dirty="0" smtClean="0"/>
            </a:br>
            <a:r>
              <a:rPr lang="en-US" dirty="0" smtClean="0"/>
              <a:t> To </a:t>
            </a:r>
            <a:br>
              <a:rPr lang="en-US" dirty="0" smtClean="0"/>
            </a:br>
            <a:r>
              <a:rPr lang="en-US" dirty="0" smtClean="0"/>
              <a:t/>
            </a:r>
            <a:br>
              <a:rPr lang="en-US" dirty="0" smtClean="0"/>
            </a:br>
            <a:r>
              <a:rPr lang="en-US" dirty="0" smtClean="0"/>
              <a:t>                            </a:t>
            </a:r>
            <a:r>
              <a:rPr lang="en-US" sz="2800" b="1"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Arab Federation for</a:t>
            </a:r>
          </a:p>
          <a:p>
            <a:pPr algn="ctr"/>
            <a:r>
              <a:rPr lang="en-US" sz="2800" b="1"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 Chemical &amp; Petrochemical Industries</a:t>
            </a:r>
          </a:p>
          <a:p>
            <a:pPr algn="ctr"/>
            <a:r>
              <a:rPr lang="en-US" sz="2800" b="1"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 </a:t>
            </a:r>
            <a:r>
              <a:rPr lang="en-US" b="1" cap="all" dirty="0" smtClean="0"/>
              <a:t/>
            </a:r>
            <a:br>
              <a:rPr lang="en-US" b="1" cap="all" dirty="0" smtClean="0"/>
            </a:br>
            <a:r>
              <a:rPr lang="en-US" b="1" cap="all" dirty="0" smtClean="0"/>
              <a:t>Amman- 17</a:t>
            </a:r>
            <a:r>
              <a:rPr lang="en-US" b="1" cap="all" baseline="30000" dirty="0" smtClean="0"/>
              <a:t>th</a:t>
            </a:r>
            <a:r>
              <a:rPr lang="en-US" b="1" cap="all" dirty="0" smtClean="0"/>
              <a:t> February , 2016</a:t>
            </a:r>
            <a:endParaRPr lang="en-US" dirty="0"/>
          </a:p>
        </p:txBody>
      </p:sp>
      <p:pic>
        <p:nvPicPr>
          <p:cNvPr id="7" name="Picture 6" descr="1383828048.png"/>
          <p:cNvPicPr>
            <a:picLocks noChangeAspect="1"/>
          </p:cNvPicPr>
          <p:nvPr/>
        </p:nvPicPr>
        <p:blipFill>
          <a:blip r:embed="rId3" cstate="print"/>
          <a:stretch>
            <a:fillRect/>
          </a:stretch>
        </p:blipFill>
        <p:spPr>
          <a:xfrm>
            <a:off x="1524000" y="4114800"/>
            <a:ext cx="2657475" cy="704850"/>
          </a:xfrm>
          <a:prstGeom prst="rect">
            <a:avLst/>
          </a:prstGeom>
        </p:spPr>
      </p:pic>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 there a quick FIX for the present  Situation? 1</a:t>
            </a:r>
            <a:endParaRPr lang="en-US" dirty="0"/>
          </a:p>
        </p:txBody>
      </p:sp>
      <p:sp>
        <p:nvSpPr>
          <p:cNvPr id="3" name="Content Placeholder 2"/>
          <p:cNvSpPr>
            <a:spLocks noGrp="1"/>
          </p:cNvSpPr>
          <p:nvPr>
            <p:ph idx="1"/>
          </p:nvPr>
        </p:nvSpPr>
        <p:spPr/>
        <p:txBody>
          <a:bodyPr>
            <a:normAutofit/>
          </a:bodyPr>
          <a:lstStyle/>
          <a:p>
            <a:pPr algn="just"/>
            <a:r>
              <a:rPr lang="en-US" dirty="0" smtClean="0"/>
              <a:t>The obvious answer is yes if a sizable number of producers agreed simultaneously  to cut down production &amp; trade it for higher price.</a:t>
            </a:r>
          </a:p>
          <a:p>
            <a:pPr algn="just"/>
            <a:r>
              <a:rPr lang="en-US" dirty="0" smtClean="0"/>
              <a:t>But this was proven to un attainable, as bilateral &amp; group discussions among producers did not succeed in bringing producers to act together.</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 there a quick FIX for the present  Situation? 2</a:t>
            </a:r>
            <a:endParaRPr lang="en-US" dirty="0"/>
          </a:p>
        </p:txBody>
      </p:sp>
      <p:sp>
        <p:nvSpPr>
          <p:cNvPr id="3" name="Content Placeholder 2"/>
          <p:cNvSpPr>
            <a:spLocks noGrp="1"/>
          </p:cNvSpPr>
          <p:nvPr>
            <p:ph idx="1"/>
          </p:nvPr>
        </p:nvSpPr>
        <p:spPr/>
        <p:txBody>
          <a:bodyPr/>
          <a:lstStyle/>
          <a:p>
            <a:pPr algn="just"/>
            <a:r>
              <a:rPr lang="en-US" dirty="0" smtClean="0"/>
              <a:t> Could such fix come from one or two producers ? No! why because the excess global production capacity,   would mean if a lone producer cut production by </a:t>
            </a:r>
            <a:r>
              <a:rPr lang="en-US" dirty="0" err="1" smtClean="0"/>
              <a:t>Xbbl</a:t>
            </a:r>
            <a:r>
              <a:rPr lang="en-US" dirty="0" smtClean="0"/>
              <a:t>/d to raise price by </a:t>
            </a:r>
            <a:r>
              <a:rPr lang="en-US" dirty="0"/>
              <a:t>$Y/</a:t>
            </a:r>
            <a:r>
              <a:rPr lang="en-US" dirty="0" err="1"/>
              <a:t>bbl</a:t>
            </a:r>
            <a:r>
              <a:rPr lang="en-US" dirty="0"/>
              <a:t> </a:t>
            </a:r>
            <a:r>
              <a:rPr lang="en-US" dirty="0" smtClean="0"/>
              <a:t>other producers will jump to fill in, so the next day this lone producer has to cut by another </a:t>
            </a:r>
            <a:r>
              <a:rPr lang="en-US" dirty="0" err="1" smtClean="0"/>
              <a:t>Xbbl</a:t>
            </a:r>
            <a:r>
              <a:rPr lang="en-US" dirty="0" smtClean="0"/>
              <a:t>/d and so on… no such wise producer will ever likely to do so  </a:t>
            </a:r>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Are Present Prices sustainable? 1 </a:t>
            </a:r>
            <a:endParaRPr lang="en-US" dirty="0"/>
          </a:p>
        </p:txBody>
      </p:sp>
      <p:sp>
        <p:nvSpPr>
          <p:cNvPr id="3" name="Content Placeholder 2"/>
          <p:cNvSpPr>
            <a:spLocks noGrp="1"/>
          </p:cNvSpPr>
          <p:nvPr>
            <p:ph idx="1"/>
          </p:nvPr>
        </p:nvSpPr>
        <p:spPr/>
        <p:txBody>
          <a:bodyPr>
            <a:normAutofit/>
          </a:bodyPr>
          <a:lstStyle/>
          <a:p>
            <a:pPr algn="just"/>
            <a:r>
              <a:rPr lang="en-US" sz="2800" dirty="0" smtClean="0"/>
              <a:t>No! Why?</a:t>
            </a:r>
          </a:p>
          <a:p>
            <a:pPr algn="just"/>
            <a:r>
              <a:rPr lang="en-US" sz="2800" dirty="0" smtClean="0"/>
              <a:t>For the following restraints prevailing under such prices:</a:t>
            </a:r>
          </a:p>
          <a:p>
            <a:pPr marL="1035558" lvl="2" indent="-514350" algn="just">
              <a:buFont typeface="+mj-lt"/>
              <a:buAutoNum type="arabicParenR"/>
            </a:pPr>
            <a:r>
              <a:rPr lang="en-US" sz="2800" dirty="0" smtClean="0"/>
              <a:t>High cost production sources started shutting down . </a:t>
            </a:r>
          </a:p>
          <a:p>
            <a:pPr marL="1035558" lvl="2" indent="-514350" algn="just">
              <a:buFont typeface="+mj-lt"/>
              <a:buAutoNum type="arabicParenR"/>
            </a:pPr>
            <a:r>
              <a:rPr lang="en-US" sz="2800" dirty="0" smtClean="0"/>
              <a:t>Investments in maintaining other high cost production sources  are being held back so further production is withdrawn.</a:t>
            </a:r>
          </a:p>
          <a:p>
            <a:pPr marL="1035558" lvl="2" indent="-514350" algn="just">
              <a:buFont typeface="+mj-lt"/>
              <a:buAutoNum type="arabicParenR"/>
            </a:pPr>
            <a:r>
              <a:rPr lang="en-US" sz="2800" dirty="0" smtClean="0"/>
              <a:t>Investment to bring new oil is held back</a:t>
            </a:r>
          </a:p>
          <a:p>
            <a:endParaRPr lang="en-US" dirty="0" smtClean="0"/>
          </a:p>
          <a:p>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linds(horizontal)">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 Present Prices sustainable? 2 </a:t>
            </a:r>
            <a:endParaRPr lang="en-US" dirty="0"/>
          </a:p>
        </p:txBody>
      </p:sp>
      <p:sp>
        <p:nvSpPr>
          <p:cNvPr id="3" name="Content Placeholder 2"/>
          <p:cNvSpPr>
            <a:spLocks noGrp="1"/>
          </p:cNvSpPr>
          <p:nvPr>
            <p:ph idx="1"/>
          </p:nvPr>
        </p:nvSpPr>
        <p:spPr/>
        <p:txBody>
          <a:bodyPr>
            <a:normAutofit/>
          </a:bodyPr>
          <a:lstStyle/>
          <a:p>
            <a:pPr algn="just"/>
            <a:r>
              <a:rPr lang="en-US" dirty="0" smtClean="0"/>
              <a:t>Also glut in the oil market is not due to structural change in the pattern of consumption, why? the global demand for Oil is in the increase as in the year of20015 demand in USA, China, Russia, European Union has increased.  If this is coupled with lost production from high cost source the glut will be removed giving way to process of high price cycle </a:t>
            </a:r>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Price Take off, When? </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Since the glut in the oil market is not due to structural change in the pattern of consumption &amp; by reviewing the historical pattern of oil prices in the last decade we see that periods between relative maximum and relative minimum are getting shorter.</a:t>
            </a:r>
          </a:p>
          <a:p>
            <a:pPr algn="just"/>
            <a:r>
              <a:rPr lang="en-US" dirty="0" smtClean="0"/>
              <a:t>Analysts  expect a price around </a:t>
            </a:r>
            <a:r>
              <a:rPr lang="en-US" dirty="0"/>
              <a:t>$60 </a:t>
            </a:r>
            <a:r>
              <a:rPr lang="en-US" dirty="0" smtClean="0"/>
              <a:t>to </a:t>
            </a:r>
            <a:r>
              <a:rPr lang="en-US" dirty="0"/>
              <a:t>$70 </a:t>
            </a:r>
            <a:r>
              <a:rPr lang="en-US" dirty="0" smtClean="0"/>
              <a:t>is possible toward the 4</a:t>
            </a:r>
            <a:r>
              <a:rPr lang="en-US" baseline="30000" dirty="0" smtClean="0"/>
              <a:t>th</a:t>
            </a:r>
            <a:r>
              <a:rPr lang="en-US" dirty="0" smtClean="0"/>
              <a:t> quarter of this year</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066800" y="762000"/>
            <a:ext cx="7406640" cy="1219200"/>
          </a:xfrm>
        </p:spPr>
        <p:txBody>
          <a:bodyPr numCol="1">
            <a:noAutofit/>
          </a:bodyPr>
          <a:lstStyle/>
          <a:p>
            <a:r>
              <a:rPr lang="en-US" sz="3200" dirty="0" smtClean="0"/>
              <a:t>The positive effect of low oil price on Arab Ch. &amp; </a:t>
            </a:r>
            <a:r>
              <a:rPr lang="en-US" sz="3200" dirty="0" err="1" smtClean="0"/>
              <a:t>Petroch</a:t>
            </a:r>
            <a:r>
              <a:rPr lang="en-US" sz="3200" dirty="0" smtClean="0"/>
              <a:t>. Industry</a:t>
            </a:r>
            <a:br>
              <a:rPr lang="en-US" sz="3200" dirty="0" smtClean="0"/>
            </a:br>
            <a:endParaRPr lang="en-US" sz="3200" dirty="0"/>
          </a:p>
        </p:txBody>
      </p:sp>
      <p:pic>
        <p:nvPicPr>
          <p:cNvPr id="6" name="Picture 5" descr="Recommendations.png"/>
          <p:cNvPicPr>
            <a:picLocks noChangeAspect="1"/>
          </p:cNvPicPr>
          <p:nvPr/>
        </p:nvPicPr>
        <p:blipFill>
          <a:blip r:embed="rId2" cstate="print">
            <a:lum bright="30000" contrast="-40000"/>
          </a:blip>
          <a:stretch>
            <a:fillRect/>
          </a:stretch>
        </p:blipFill>
        <p:spPr>
          <a:xfrm>
            <a:off x="2667000" y="1143000"/>
            <a:ext cx="6477000" cy="5715000"/>
          </a:xfrm>
          <a:prstGeom prst="rect">
            <a:avLst/>
          </a:prstGeom>
          <a:ln>
            <a:noFill/>
          </a:ln>
          <a:effectLst>
            <a:outerShdw blurRad="190500" algn="tl" rotWithShape="0">
              <a:srgbClr val="000000">
                <a:alpha val="70000"/>
              </a:srgbClr>
            </a:outerShdw>
          </a:effectLst>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Positive- 1</a:t>
            </a:r>
            <a:endParaRPr lang="en-US" dirty="0"/>
          </a:p>
        </p:txBody>
      </p:sp>
      <p:sp>
        <p:nvSpPr>
          <p:cNvPr id="3" name="Content Placeholder 2"/>
          <p:cNvSpPr>
            <a:spLocks noGrp="1"/>
          </p:cNvSpPr>
          <p:nvPr>
            <p:ph idx="1"/>
          </p:nvPr>
        </p:nvSpPr>
        <p:spPr/>
        <p:txBody>
          <a:bodyPr>
            <a:normAutofit/>
          </a:bodyPr>
          <a:lstStyle/>
          <a:p>
            <a:pPr algn="just" rtl="1"/>
            <a:r>
              <a:rPr lang="ar-JO" dirty="0" smtClean="0"/>
              <a:t>تبني بعض الدول العربيه لقرار منظمة "الأوبك“ المحافظه على الحصه في السوق بدلا عن الدفاع عن الاسعار يعد وللمرة الاولى التخلي عن سياسة التضحيه بمصالح المنتجين العرب لصالح المنتجين غير العرب وهو بالنتيجه سيكون لصالح الدول العربيه المنتجه، حيث في الامد القريب والمتوسط ستبقى الدول العربيه التي في الغالب تتمتع بأسعار وتكاليف إنتاج واطئه وستخرج كثير من الحقول والمصادر عالية التكاليف تدريجيا من الاسواق .</a:t>
            </a:r>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Positive-</a:t>
            </a:r>
            <a:r>
              <a:rPr lang="ar-JO" dirty="0" smtClean="0"/>
              <a:t>2</a:t>
            </a:r>
            <a:endParaRPr lang="en-US" dirty="0"/>
          </a:p>
        </p:txBody>
      </p:sp>
      <p:sp>
        <p:nvSpPr>
          <p:cNvPr id="3" name="Content Placeholder 2"/>
          <p:cNvSpPr>
            <a:spLocks noGrp="1"/>
          </p:cNvSpPr>
          <p:nvPr>
            <p:ph idx="1"/>
          </p:nvPr>
        </p:nvSpPr>
        <p:spPr/>
        <p:txBody>
          <a:bodyPr/>
          <a:lstStyle/>
          <a:p>
            <a:pPr algn="just" rtl="1"/>
            <a:r>
              <a:rPr lang="ar-JO" dirty="0" smtClean="0"/>
              <a:t>إن بسياسة الإنتاج غير المحدد بحصص اوبك يحتم على الدول العربيه زيادة الجهود لبناء المصافي المتطوره وتصفية أكبر قدر من نفوطها لسد حاجاتها الذاتيه ولتوفير المتجات الداخله في الصناعات الكيمياويه والبتروكيمياويه محليا مما يدعم إستقطاب الإستثمار الوطني والاجنبي لتلك المشاريع ويزيد من الاسواق لنفوطها.</a:t>
            </a:r>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Positive-3</a:t>
            </a:r>
            <a:endParaRPr lang="en-US" dirty="0"/>
          </a:p>
        </p:txBody>
      </p:sp>
      <p:sp>
        <p:nvSpPr>
          <p:cNvPr id="3" name="Content Placeholder 2"/>
          <p:cNvSpPr>
            <a:spLocks noGrp="1"/>
          </p:cNvSpPr>
          <p:nvPr>
            <p:ph idx="1"/>
          </p:nvPr>
        </p:nvSpPr>
        <p:spPr/>
        <p:txBody>
          <a:bodyPr>
            <a:normAutofit fontScale="92500"/>
          </a:bodyPr>
          <a:lstStyle/>
          <a:p>
            <a:pPr algn="just" rtl="1"/>
            <a:r>
              <a:rPr lang="ar-JO" dirty="0" smtClean="0"/>
              <a:t>إنخفاض أسعار النفط الخام يعطي قيمه إقتصاديه مضافه لإنتاج الغازالعربي وتصنيعه (كون أسعار ألغاز لم تعد مرتبطه بأسعار النفط الخام) وسيدفع بإتجاه إستثماره، لكون إستثمار الغاز في بعض الدول العربيه لم يأخذ إلا إهتماما ثانويا في صناعتها النفطيه أفقد إقتصاد تلك الدول من فرص توفير منتجات صناعة الغاز (الإيثان والبنزين الطبيعي) لتطوير الصناعات الكيمياويه والبتروكيمياويه وصناعة الاسمده، وسيحرر ايضا منتجات بتروليه من كونها تستعمل حاليا لأغراض الطاقه ويوفرها لاغراض الصناعه الكيمياويه والبتروكيمياويه.</a:t>
            </a:r>
            <a:endParaRPr lang="en-US" dirty="0" smtClean="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Positive </a:t>
            </a:r>
            <a:r>
              <a:rPr lang="ar-JO" dirty="0" smtClean="0"/>
              <a:t>-</a:t>
            </a:r>
            <a:r>
              <a:rPr lang="en-US" dirty="0" smtClean="0"/>
              <a:t>4</a:t>
            </a:r>
            <a:endParaRPr lang="en-US" dirty="0"/>
          </a:p>
        </p:txBody>
      </p:sp>
      <p:sp>
        <p:nvSpPr>
          <p:cNvPr id="3" name="Content Placeholder 2"/>
          <p:cNvSpPr>
            <a:spLocks noGrp="1"/>
          </p:cNvSpPr>
          <p:nvPr>
            <p:ph idx="1"/>
          </p:nvPr>
        </p:nvSpPr>
        <p:spPr/>
        <p:txBody>
          <a:bodyPr/>
          <a:lstStyle/>
          <a:p>
            <a:pPr algn="just" rtl="1"/>
            <a:r>
              <a:rPr lang="ar-JO" dirty="0" smtClean="0"/>
              <a:t>إن إنخفاض أسعار النفط الخام سيخفف الضغط في المدى المتوسط والبعيد على إستعمالات النفط بسبب المتطلبات البيئيه العالميه كما جاء في مؤتمر باريس.</a:t>
            </a:r>
            <a:endParaRPr lang="en-US" dirty="0" smtClean="0"/>
          </a:p>
          <a:p>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Crude Oil Price Profile 1</a:t>
            </a:r>
            <a:endParaRPr lang="en-US" dirty="0"/>
          </a:p>
        </p:txBody>
      </p:sp>
      <p:pic>
        <p:nvPicPr>
          <p:cNvPr id="37890" name="Picture 2" descr="Inflation Adjusted Oil Price Chart"/>
          <p:cNvPicPr>
            <a:picLocks noChangeAspect="1" noChangeArrowheads="1"/>
          </p:cNvPicPr>
          <p:nvPr/>
        </p:nvPicPr>
        <p:blipFill>
          <a:blip r:embed="rId2" cstate="print"/>
          <a:srcRect/>
          <a:stretch>
            <a:fillRect/>
          </a:stretch>
        </p:blipFill>
        <p:spPr bwMode="auto">
          <a:xfrm>
            <a:off x="1524000" y="1447800"/>
            <a:ext cx="7162800" cy="5212314"/>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7890"/>
                                        </p:tgtEl>
                                        <p:attrNameLst>
                                          <p:attrName>style.visibility</p:attrName>
                                        </p:attrNameLst>
                                      </p:cBhvr>
                                      <p:to>
                                        <p:strVal val="visible"/>
                                      </p:to>
                                    </p:set>
                                    <p:animEffect transition="in" filter="dissolve">
                                      <p:cBhvr>
                                        <p:cTn id="7" dur="2000"/>
                                        <p:tgtEl>
                                          <p:spTgt spid="378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Positive - 5</a:t>
            </a:r>
            <a:endParaRPr lang="en-US" dirty="0"/>
          </a:p>
        </p:txBody>
      </p:sp>
      <p:sp>
        <p:nvSpPr>
          <p:cNvPr id="3" name="Content Placeholder 2"/>
          <p:cNvSpPr>
            <a:spLocks noGrp="1"/>
          </p:cNvSpPr>
          <p:nvPr>
            <p:ph idx="1"/>
          </p:nvPr>
        </p:nvSpPr>
        <p:spPr/>
        <p:txBody>
          <a:bodyPr>
            <a:normAutofit fontScale="92500" lnSpcReduction="10000"/>
          </a:bodyPr>
          <a:lstStyle/>
          <a:p>
            <a:pPr algn="just" rtl="1"/>
            <a:r>
              <a:rPr lang="ar-JO" dirty="0" smtClean="0"/>
              <a:t>إنخفاض أسعار النفط بشكل سريع (ولكنه غير مفاجئ لكثير من المحللين) منذ الربع الرابع لعام 2014 قد كشف عورة الحكومات الفاسده التي لم تستثمر العوائد العاليه في السنوات التي سبقت نزول الاسعار لتطوير مصادر دخل أخرى للاقتصاد الوطني بل وظفت ذلك الدخل في إنغماس السياسيين في مستنقع الفساد. لقد أحدث الإنخاض وعيا لدى الشعوب لم يسبق له مثيل في المطالبه لتنويع الدخل الوطني لا سيما وان إفلاس بعض الحكومات بسبب الجهل في إدارة الموارد قد أوصل المواطن الى فقدان الدعم المادي على حاجاته في بعض الدول المنتجه  وصعوبة حصوله على لقمة العيش في بعض الدول الاخرى.</a:t>
            </a:r>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Picture 3" descr="thankyou.png"/>
          <p:cNvPicPr>
            <a:picLocks noChangeAspect="1"/>
          </p:cNvPicPr>
          <p:nvPr/>
        </p:nvPicPr>
        <p:blipFill>
          <a:blip r:embed="rId2" cstate="print"/>
          <a:stretch>
            <a:fillRect/>
          </a:stretch>
        </p:blipFill>
        <p:spPr>
          <a:xfrm>
            <a:off x="1619249" y="1743074"/>
            <a:ext cx="7490311" cy="4276726"/>
          </a:xfrm>
          <a:prstGeom prst="rect">
            <a:avLst/>
          </a:prstGeom>
        </p:spPr>
      </p:pic>
    </p:spTree>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Crude Oil Price Profile 2</a:t>
            </a:r>
            <a:endParaRPr lang="en-US" dirty="0"/>
          </a:p>
        </p:txBody>
      </p:sp>
      <p:sp>
        <p:nvSpPr>
          <p:cNvPr id="3" name="Content Placeholder 2"/>
          <p:cNvSpPr>
            <a:spLocks noGrp="1"/>
          </p:cNvSpPr>
          <p:nvPr>
            <p:ph idx="1"/>
          </p:nvPr>
        </p:nvSpPr>
        <p:spPr/>
        <p:txBody>
          <a:bodyPr>
            <a:normAutofit/>
          </a:bodyPr>
          <a:lstStyle/>
          <a:p>
            <a:r>
              <a:rPr lang="en-US" dirty="0" smtClean="0"/>
              <a:t>Nominal average yearly price for 14 years 1946-1959 (IOC Era)rose only from </a:t>
            </a:r>
            <a:r>
              <a:rPr lang="en-US" dirty="0"/>
              <a:t>$1.63 </a:t>
            </a:r>
            <a:r>
              <a:rPr lang="en-US" dirty="0" smtClean="0"/>
              <a:t>to </a:t>
            </a:r>
            <a:r>
              <a:rPr lang="en-US" dirty="0"/>
              <a:t>$3.0.</a:t>
            </a:r>
            <a:endParaRPr lang="en-US" dirty="0" smtClean="0"/>
          </a:p>
          <a:p>
            <a:r>
              <a:rPr lang="en-US" dirty="0" smtClean="0"/>
              <a:t> 1960-1981 it started to climb up to </a:t>
            </a:r>
            <a:r>
              <a:rPr lang="en-US" dirty="0"/>
              <a:t>$35.75 </a:t>
            </a:r>
            <a:r>
              <a:rPr lang="en-US" dirty="0" smtClean="0"/>
              <a:t>with peak of </a:t>
            </a:r>
            <a:r>
              <a:rPr lang="en-US" dirty="0"/>
              <a:t>$38 </a:t>
            </a:r>
            <a:r>
              <a:rPr lang="en-US" dirty="0" smtClean="0"/>
              <a:t>in Dec. 1979 with interlaced relative maximums &amp; minimums, but It took a dive down to </a:t>
            </a:r>
            <a:r>
              <a:rPr lang="en-US" dirty="0"/>
              <a:t>$14.44 </a:t>
            </a:r>
            <a:r>
              <a:rPr lang="en-US" dirty="0" smtClean="0"/>
              <a:t>in 1986, back to rise to </a:t>
            </a:r>
            <a:r>
              <a:rPr lang="en-US" dirty="0"/>
              <a:t>$23.19 </a:t>
            </a:r>
            <a:r>
              <a:rPr lang="en-US" dirty="0" smtClean="0"/>
              <a:t>in 1991</a:t>
            </a:r>
          </a:p>
          <a:p>
            <a:endParaRPr lang="en-US" dirty="0"/>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Crude Oil Price Profile 3</a:t>
            </a:r>
            <a:endParaRPr lang="en-US" dirty="0"/>
          </a:p>
        </p:txBody>
      </p:sp>
      <p:sp>
        <p:nvSpPr>
          <p:cNvPr id="3" name="Content Placeholder 2"/>
          <p:cNvSpPr>
            <a:spLocks noGrp="1"/>
          </p:cNvSpPr>
          <p:nvPr>
            <p:ph idx="1"/>
          </p:nvPr>
        </p:nvSpPr>
        <p:spPr/>
        <p:txBody>
          <a:bodyPr>
            <a:normAutofit fontScale="85000" lnSpcReduction="10000"/>
          </a:bodyPr>
          <a:lstStyle/>
          <a:p>
            <a:pPr algn="just">
              <a:lnSpc>
                <a:spcPct val="200000"/>
              </a:lnSpc>
            </a:pPr>
            <a:r>
              <a:rPr lang="en-US" dirty="0" smtClean="0"/>
              <a:t>Going down to 11.91 in 1998 and then rising quite sharply to a record level of </a:t>
            </a:r>
            <a:r>
              <a:rPr lang="en-US" dirty="0"/>
              <a:t>$91.48 </a:t>
            </a:r>
            <a:r>
              <a:rPr lang="en-US" dirty="0" smtClean="0"/>
              <a:t>in 2008 with peak value of </a:t>
            </a:r>
            <a:r>
              <a:rPr lang="en-US" dirty="0"/>
              <a:t>$126.in </a:t>
            </a:r>
            <a:r>
              <a:rPr lang="en-US" dirty="0" smtClean="0"/>
              <a:t>June of that year.</a:t>
            </a:r>
          </a:p>
          <a:p>
            <a:pPr algn="just">
              <a:lnSpc>
                <a:spcPct val="200000"/>
              </a:lnSpc>
            </a:pPr>
            <a:r>
              <a:rPr lang="en-US" dirty="0" smtClean="0"/>
              <a:t>Then a decline to present day price of </a:t>
            </a:r>
            <a:r>
              <a:rPr lang="en-US" dirty="0"/>
              <a:t>$30 </a:t>
            </a:r>
            <a:r>
              <a:rPr lang="en-US" dirty="0" smtClean="0"/>
              <a:t>on the 10</a:t>
            </a:r>
            <a:r>
              <a:rPr lang="en-US" baseline="30000" dirty="0" smtClean="0"/>
              <a:t>th</a:t>
            </a:r>
            <a:r>
              <a:rPr lang="en-US" dirty="0" smtClean="0"/>
              <a:t> Feb 2016</a:t>
            </a:r>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Salient Features of the profile 1</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In the era Pre National Oil Companies mainly 1946 to 1972 (26 year span) where control of oil price was totally under the 7 Majors and no other market dynamic has an effect on pricing, where by the IOCs operated under a model of supply and demand, so balanced &amp; with price fixed that no room for other investors to share market with them. During that period the price changed from $</a:t>
            </a:r>
            <a:r>
              <a:rPr lang="en-US" dirty="0"/>
              <a:t>2.16 </a:t>
            </a:r>
            <a:r>
              <a:rPr lang="en-US" dirty="0" smtClean="0"/>
              <a:t>to $</a:t>
            </a:r>
            <a:r>
              <a:rPr lang="en-US" dirty="0"/>
              <a:t>3.6 </a:t>
            </a:r>
            <a:r>
              <a:rPr lang="en-US" dirty="0" smtClean="0"/>
              <a:t>(nominal Value).  </a:t>
            </a:r>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Salient Features of the profile 2</a:t>
            </a:r>
            <a:endParaRPr lang="en-US" dirty="0"/>
          </a:p>
        </p:txBody>
      </p:sp>
      <p:sp>
        <p:nvSpPr>
          <p:cNvPr id="3" name="Content Placeholder 2"/>
          <p:cNvSpPr>
            <a:spLocks noGrp="1"/>
          </p:cNvSpPr>
          <p:nvPr>
            <p:ph idx="1"/>
          </p:nvPr>
        </p:nvSpPr>
        <p:spPr/>
        <p:txBody>
          <a:bodyPr>
            <a:normAutofit/>
          </a:bodyPr>
          <a:lstStyle/>
          <a:p>
            <a:pPr algn="just">
              <a:lnSpc>
                <a:spcPct val="150000"/>
              </a:lnSpc>
            </a:pPr>
            <a:r>
              <a:rPr lang="en-US" dirty="0" smtClean="0"/>
              <a:t>The 2</a:t>
            </a:r>
            <a:r>
              <a:rPr lang="en-US" baseline="30000" dirty="0" smtClean="0"/>
              <a:t>nd</a:t>
            </a:r>
            <a:r>
              <a:rPr lang="en-US" dirty="0" smtClean="0"/>
              <a:t> Era between 1972 to 1986, price change drastically it shots from </a:t>
            </a:r>
            <a:r>
              <a:rPr lang="en-US" dirty="0"/>
              <a:t>$3.6 </a:t>
            </a:r>
            <a:r>
              <a:rPr lang="en-US" dirty="0" smtClean="0"/>
              <a:t>to a peak of  </a:t>
            </a:r>
            <a:r>
              <a:rPr lang="en-US" dirty="0"/>
              <a:t>$38 </a:t>
            </a:r>
            <a:r>
              <a:rPr lang="en-US" dirty="0" smtClean="0"/>
              <a:t>on Dec.1979 (more than 10folds)) </a:t>
            </a:r>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Salient Features of the profile 3</a:t>
            </a:r>
            <a:endParaRPr lang="en-US" dirty="0"/>
          </a:p>
        </p:txBody>
      </p:sp>
      <p:sp>
        <p:nvSpPr>
          <p:cNvPr id="3" name="Content Placeholder 2"/>
          <p:cNvSpPr>
            <a:spLocks noGrp="1"/>
          </p:cNvSpPr>
          <p:nvPr>
            <p:ph idx="1"/>
          </p:nvPr>
        </p:nvSpPr>
        <p:spPr/>
        <p:txBody>
          <a:bodyPr/>
          <a:lstStyle/>
          <a:p>
            <a:r>
              <a:rPr lang="en-US" dirty="0" smtClean="0"/>
              <a:t>Price dropped to a record low of  less than $</a:t>
            </a:r>
            <a:r>
              <a:rPr lang="en-US" dirty="0"/>
              <a:t>10 </a:t>
            </a:r>
            <a:r>
              <a:rPr lang="en-US" dirty="0" smtClean="0"/>
              <a:t>during1986.The reason behind this is; years of high prices induced huge investment &amp; hence large production capacity creating market glut.  (western politics created this dynamics to counter balance to Arab embargo in early 1970s  and to nullify its effect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Salient Features of the profile 4</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sz="2600" dirty="0" smtClean="0"/>
              <a:t>The present catastrophic fall in crude oil prices since the fourth quarter of 2014,can be attributed to following factors</a:t>
            </a:r>
          </a:p>
          <a:p>
            <a:pPr marL="538163" indent="-457200">
              <a:buFont typeface="+mj-lt"/>
              <a:buAutoNum type="arabicPeriod"/>
            </a:pPr>
            <a:r>
              <a:rPr lang="en-US" sz="2800" dirty="0" smtClean="0"/>
              <a:t>High Oil Prices since 2005 until the mid year of 2014 led to investment in increasing production capacity and introducing new oil from various conventional and non conventional sources introducing market glut .</a:t>
            </a:r>
          </a:p>
          <a:p>
            <a:pPr marL="538163" indent="-457200">
              <a:buFont typeface="+mj-lt"/>
              <a:buAutoNum type="arabicPeriod"/>
            </a:pPr>
            <a:r>
              <a:rPr lang="en-US" sz="2800" dirty="0" smtClean="0"/>
              <a:t>China’s demand to energy and raw material in general is week due to moderate growth of its economy (China energy consumption equals 20% of the total world).</a:t>
            </a:r>
            <a:endParaRPr lang="ar-JO" sz="2800" dirty="0" smtClean="0"/>
          </a:p>
          <a:p>
            <a:pPr marL="538163" indent="-457200">
              <a:buFont typeface="+mj-lt"/>
              <a:buAutoNum type="arabicPeriod"/>
            </a:pPr>
            <a:endParaRPr lang="en-US" sz="2800" dirty="0" smtClean="0"/>
          </a:p>
          <a:p>
            <a:pPr marL="538163" indent="-457200">
              <a:buNone/>
            </a:pPr>
            <a:endParaRPr lang="en-US" sz="2000" dirty="0" smtClean="0"/>
          </a:p>
          <a:p>
            <a:pPr marL="514350" indent="-514350">
              <a:buFont typeface="+mj-lt"/>
              <a:buAutoNum type="arabicParenR"/>
            </a:pPr>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Salient Features of the profile 5</a:t>
            </a:r>
            <a:endParaRPr lang="en-US" dirty="0"/>
          </a:p>
        </p:txBody>
      </p:sp>
      <p:sp>
        <p:nvSpPr>
          <p:cNvPr id="3" name="Content Placeholder 2"/>
          <p:cNvSpPr>
            <a:spLocks noGrp="1"/>
          </p:cNvSpPr>
          <p:nvPr>
            <p:ph idx="1"/>
          </p:nvPr>
        </p:nvSpPr>
        <p:spPr/>
        <p:txBody>
          <a:bodyPr/>
          <a:lstStyle/>
          <a:p>
            <a:pPr marL="568325" indent="-487363" algn="just">
              <a:buNone/>
            </a:pPr>
            <a:r>
              <a:rPr lang="en-US" dirty="0" smtClean="0">
                <a:solidFill>
                  <a:schemeClr val="accent1">
                    <a:lumMod val="60000"/>
                    <a:lumOff val="40000"/>
                  </a:schemeClr>
                </a:solidFill>
              </a:rPr>
              <a:t>3. </a:t>
            </a:r>
            <a:r>
              <a:rPr lang="en-US" dirty="0" smtClean="0"/>
              <a:t>Sustained production despite  gradual drop in oil prices  from some reservoirs &amp; sources of high production costs (ranging from </a:t>
            </a:r>
            <a:r>
              <a:rPr lang="en-US" dirty="0"/>
              <a:t>$</a:t>
            </a:r>
            <a:r>
              <a:rPr lang="en-US" dirty="0" smtClean="0"/>
              <a:t>30 to </a:t>
            </a:r>
            <a:r>
              <a:rPr lang="en-US" dirty="0"/>
              <a:t>$</a:t>
            </a:r>
            <a:r>
              <a:rPr lang="en-US" dirty="0" smtClean="0"/>
              <a:t>100 such as off shore, sand oil, shale &amp; others ) .</a:t>
            </a:r>
          </a:p>
          <a:p>
            <a:pPr marL="568325" indent="-487363" algn="just">
              <a:buNone/>
            </a:pPr>
            <a:r>
              <a:rPr lang="en-US" dirty="0" smtClean="0">
                <a:solidFill>
                  <a:schemeClr val="accent1">
                    <a:lumMod val="60000"/>
                    <a:lumOff val="40000"/>
                  </a:schemeClr>
                </a:solidFill>
              </a:rPr>
              <a:t>4. </a:t>
            </a:r>
            <a:r>
              <a:rPr lang="en-US" dirty="0" smtClean="0"/>
              <a:t>Political exertion by USA &amp; Allies to weaken Russian &amp; some others economies by adopting the policies of “Market share "rather than price</a:t>
            </a:r>
          </a:p>
          <a:p>
            <a:pPr marL="538163" indent="-457200">
              <a:buNone/>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929</TotalTime>
  <Words>1153</Words>
  <Application>Microsoft Office PowerPoint</Application>
  <PresentationFormat>On-screen Show (4:3)</PresentationFormat>
  <Paragraphs>51</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Gill Sans MT</vt:lpstr>
      <vt:lpstr>Majalla UI</vt:lpstr>
      <vt:lpstr>Verdana</vt:lpstr>
      <vt:lpstr>Wingdings 2</vt:lpstr>
      <vt:lpstr>Solstice</vt:lpstr>
      <vt:lpstr>PowerPoint Presentation</vt:lpstr>
      <vt:lpstr>Crude Oil Price Profile 1</vt:lpstr>
      <vt:lpstr>Crude Oil Price Profile 2</vt:lpstr>
      <vt:lpstr>Crude Oil Price Profile 3</vt:lpstr>
      <vt:lpstr>Salient Features of the profile 1</vt:lpstr>
      <vt:lpstr>Salient Features of the profile 2</vt:lpstr>
      <vt:lpstr>Salient Features of the profile 3</vt:lpstr>
      <vt:lpstr>Salient Features of the profile 4 </vt:lpstr>
      <vt:lpstr>Salient Features of the profile 5</vt:lpstr>
      <vt:lpstr>Is there a quick FIX for the present  Situation? 1</vt:lpstr>
      <vt:lpstr>Is there a quick FIX for the present  Situation? 2</vt:lpstr>
      <vt:lpstr>Are Present Prices sustainable? 1 </vt:lpstr>
      <vt:lpstr>Are Present Prices sustainable? 2 </vt:lpstr>
      <vt:lpstr>Price Take off, When? </vt:lpstr>
      <vt:lpstr>The positive effect of low oil price on Arab Ch. &amp; Petroch. Industry </vt:lpstr>
      <vt:lpstr>Positive- 1</vt:lpstr>
      <vt:lpstr>Positive-2</vt:lpstr>
      <vt:lpstr>Positive-3</vt:lpstr>
      <vt:lpstr>Positive -4</vt:lpstr>
      <vt:lpstr>Positive - 5</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Aghadeer</cp:lastModifiedBy>
  <cp:revision>96</cp:revision>
  <dcterms:created xsi:type="dcterms:W3CDTF">2016-02-11T08:35:41Z</dcterms:created>
  <dcterms:modified xsi:type="dcterms:W3CDTF">2016-02-18T10:24:25Z</dcterms:modified>
</cp:coreProperties>
</file>