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604" r:id="rId3"/>
    <p:sldId id="602" r:id="rId4"/>
    <p:sldId id="598" r:id="rId5"/>
    <p:sldId id="599" r:id="rId6"/>
    <p:sldId id="605" r:id="rId7"/>
    <p:sldId id="606" r:id="rId8"/>
    <p:sldId id="607" r:id="rId9"/>
    <p:sldId id="608" r:id="rId10"/>
    <p:sldId id="659" r:id="rId11"/>
    <p:sldId id="603" r:id="rId12"/>
    <p:sldId id="611" r:id="rId13"/>
    <p:sldId id="612" r:id="rId14"/>
    <p:sldId id="614" r:id="rId15"/>
    <p:sldId id="615" r:id="rId16"/>
    <p:sldId id="616" r:id="rId17"/>
    <p:sldId id="617" r:id="rId18"/>
    <p:sldId id="619" r:id="rId19"/>
    <p:sldId id="618" r:id="rId20"/>
    <p:sldId id="620" r:id="rId21"/>
    <p:sldId id="621" r:id="rId22"/>
    <p:sldId id="622" r:id="rId23"/>
    <p:sldId id="660" r:id="rId24"/>
    <p:sldId id="623" r:id="rId25"/>
    <p:sldId id="667" r:id="rId26"/>
    <p:sldId id="632" r:id="rId27"/>
    <p:sldId id="634" r:id="rId28"/>
    <p:sldId id="635" r:id="rId29"/>
    <p:sldId id="624" r:id="rId30"/>
    <p:sldId id="627" r:id="rId31"/>
    <p:sldId id="628" r:id="rId32"/>
    <p:sldId id="625" r:id="rId33"/>
    <p:sldId id="629" r:id="rId34"/>
    <p:sldId id="665" r:id="rId35"/>
    <p:sldId id="630" r:id="rId36"/>
    <p:sldId id="631" r:id="rId37"/>
    <p:sldId id="636" r:id="rId38"/>
    <p:sldId id="637" r:id="rId39"/>
    <p:sldId id="638" r:id="rId40"/>
    <p:sldId id="663" r:id="rId41"/>
    <p:sldId id="661" r:id="rId42"/>
    <p:sldId id="639" r:id="rId43"/>
    <p:sldId id="640" r:id="rId44"/>
    <p:sldId id="664" r:id="rId45"/>
    <p:sldId id="642" r:id="rId46"/>
    <p:sldId id="643" r:id="rId47"/>
    <p:sldId id="656" r:id="rId48"/>
    <p:sldId id="650" r:id="rId49"/>
    <p:sldId id="657" r:id="rId50"/>
    <p:sldId id="654" r:id="rId51"/>
    <p:sldId id="666"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a:xfrm>
            <a:off x="2692397" y="5037663"/>
            <a:ext cx="5214635" cy="279400"/>
          </a:xfrm>
        </p:spPr>
        <p:txBody>
          <a:bodyPr/>
          <a:lstStyle/>
          <a:p>
            <a:endParaRPr lang="ar-JO"/>
          </a:p>
        </p:txBody>
      </p:sp>
      <p:sp>
        <p:nvSpPr>
          <p:cNvPr id="6" name="Slide Number Placeholder 5"/>
          <p:cNvSpPr>
            <a:spLocks noGrp="1"/>
          </p:cNvSpPr>
          <p:nvPr>
            <p:ph type="sldNum" sz="quarter" idx="12"/>
          </p:nvPr>
        </p:nvSpPr>
        <p:spPr>
          <a:xfrm>
            <a:off x="8956900" y="5037663"/>
            <a:ext cx="551167" cy="279400"/>
          </a:xfrm>
        </p:spPr>
        <p:txBody>
          <a:bodyPr/>
          <a:lstStyle/>
          <a:p>
            <a:fld id="{87B2EABE-734C-43C8-B248-C308633DBD39}" type="slidenum">
              <a:rPr lang="ar-JO" smtClean="0"/>
              <a:t>‹#›</a:t>
            </a:fld>
            <a:endParaRPr lang="ar-J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98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50370-7A2C-45AE-8A76-EE351E134EEA}" type="datetimeFigureOut">
              <a:rPr lang="ar-JO" smtClean="0"/>
              <a:t>16/04/1445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313685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7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78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362253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16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78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5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21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235519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50370-7A2C-45AE-8A76-EE351E134EEA}" type="datetimeFigureOut">
              <a:rPr lang="ar-JO" smtClean="0"/>
              <a:t>16/04/1445</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7B2EABE-734C-43C8-B248-C308633DBD39}" type="slidenum">
              <a:rPr lang="ar-JO" smtClean="0"/>
              <a:t>‹#›</a:t>
            </a:fld>
            <a:endParaRPr lang="ar-J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01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150370-7A2C-45AE-8A76-EE351E134EEA}" type="datetimeFigureOut">
              <a:rPr lang="ar-JO" smtClean="0"/>
              <a:t>16/04/1445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230725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150370-7A2C-45AE-8A76-EE351E134EEA}" type="datetimeFigureOut">
              <a:rPr lang="ar-JO" smtClean="0"/>
              <a:t>16/04/1445</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7B2EABE-734C-43C8-B248-C308633DBD39}" type="slidenum">
              <a:rPr lang="ar-JO" smtClean="0"/>
              <a:t>‹#›</a:t>
            </a:fld>
            <a:endParaRPr lang="ar-J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22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50370-7A2C-45AE-8A76-EE351E134EEA}" type="datetimeFigureOut">
              <a:rPr lang="ar-JO" smtClean="0"/>
              <a:t>16/04/1445</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7B2EABE-734C-43C8-B248-C308633DBD39}" type="slidenum">
              <a:rPr lang="ar-JO" smtClean="0"/>
              <a:t>‹#›</a:t>
            </a:fld>
            <a:endParaRPr lang="ar-J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95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50370-7A2C-45AE-8A76-EE351E134EEA}" type="datetimeFigureOut">
              <a:rPr lang="ar-JO" smtClean="0"/>
              <a:t>16/04/1445</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110968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50370-7A2C-45AE-8A76-EE351E134EEA}" type="datetimeFigureOut">
              <a:rPr lang="ar-JO" smtClean="0"/>
              <a:t>16/04/1445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16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150370-7A2C-45AE-8A76-EE351E134EEA}" type="datetimeFigureOut">
              <a:rPr lang="ar-JO" smtClean="0"/>
              <a:t>16/04/1445</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7B2EABE-734C-43C8-B248-C308633DBD39}" type="slidenum">
              <a:rPr lang="ar-JO" smtClean="0"/>
              <a:t>‹#›</a:t>
            </a:fld>
            <a:endParaRPr lang="ar-JO"/>
          </a:p>
        </p:txBody>
      </p:sp>
    </p:spTree>
    <p:extLst>
      <p:ext uri="{BB962C8B-B14F-4D97-AF65-F5344CB8AC3E}">
        <p14:creationId xmlns:p14="http://schemas.microsoft.com/office/powerpoint/2010/main" val="169709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150370-7A2C-45AE-8A76-EE351E134EEA}" type="datetimeFigureOut">
              <a:rPr lang="ar-JO" smtClean="0"/>
              <a:t>16/04/1445</a:t>
            </a:fld>
            <a:endParaRPr lang="ar-J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J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B2EABE-734C-43C8-B248-C308633DBD39}" type="slidenum">
              <a:rPr lang="ar-JO" smtClean="0"/>
              <a:t>‹#›</a:t>
            </a:fld>
            <a:endParaRPr lang="ar-JO"/>
          </a:p>
        </p:txBody>
      </p:sp>
    </p:spTree>
    <p:extLst>
      <p:ext uri="{BB962C8B-B14F-4D97-AF65-F5344CB8AC3E}">
        <p14:creationId xmlns:p14="http://schemas.microsoft.com/office/powerpoint/2010/main" val="3359931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D0B98-6AB0-4E12-9CEB-B7EA2C85B9B7}"/>
              </a:ext>
            </a:extLst>
          </p:cNvPr>
          <p:cNvSpPr>
            <a:spLocks noGrp="1"/>
          </p:cNvSpPr>
          <p:nvPr>
            <p:ph type="ctrTitle"/>
          </p:nvPr>
        </p:nvSpPr>
        <p:spPr>
          <a:xfrm>
            <a:off x="2325511" y="1557866"/>
            <a:ext cx="7586134" cy="3826933"/>
          </a:xfrm>
        </p:spPr>
        <p:txBody>
          <a:bodyPr>
            <a:normAutofit/>
          </a:bodyPr>
          <a:lstStyle/>
          <a:p>
            <a:pPr rtl="1">
              <a:lnSpc>
                <a:spcPct val="107000"/>
              </a:lnSpc>
              <a:spcAft>
                <a:spcPts val="800"/>
              </a:spcAft>
            </a:pPr>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البتروكيماوي</a:t>
            </a: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ات</a:t>
            </a:r>
            <a:b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b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
            </a:r>
            <a:b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b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د</a:t>
            </a:r>
            <a:r>
              <a:rPr lang="en-US" sz="3200" b="1" dirty="0">
                <a:solidFill>
                  <a:srgbClr val="00B0F0"/>
                </a:solidFill>
                <a:latin typeface="Calibri" panose="020F0502020204030204" pitchFamily="34" charset="0"/>
                <a:ea typeface="Calibri" panose="020F0502020204030204" pitchFamily="34" charset="0"/>
                <a:cs typeface="Arial" panose="020B0604020202020204" pitchFamily="34" charset="0"/>
              </a:rPr>
              <a:t>.</a:t>
            </a: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عبدالرحمن قطيشات</a:t>
            </a:r>
            <a:r>
              <a:rPr lang="en-US" sz="3600" dirty="0">
                <a:effectLst/>
                <a:latin typeface="Calibri" panose="020F0502020204030204" pitchFamily="34" charset="0"/>
                <a:ea typeface="Calibri" panose="020F0502020204030204" pitchFamily="34" charset="0"/>
                <a:cs typeface="Arial" panose="020B0604020202020204" pitchFamily="34" charset="0"/>
              </a:rPr>
              <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ar-JO" dirty="0"/>
          </a:p>
        </p:txBody>
      </p:sp>
    </p:spTree>
    <p:extLst>
      <p:ext uri="{BB962C8B-B14F-4D97-AF65-F5344CB8AC3E}">
        <p14:creationId xmlns:p14="http://schemas.microsoft.com/office/powerpoint/2010/main" val="3038070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56455-F857-49EC-8522-545ED296272F}"/>
              </a:ext>
            </a:extLst>
          </p:cNvPr>
          <p:cNvSpPr>
            <a:spLocks noGrp="1"/>
          </p:cNvSpPr>
          <p:nvPr>
            <p:ph type="title"/>
          </p:nvPr>
        </p:nvSpPr>
        <p:spPr/>
        <p:txBody>
          <a:bodyPr/>
          <a:lstStyle/>
          <a:p>
            <a:r>
              <a:rPr kumimoji="0" lang="ar-JO" sz="32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مراحل التصناعات البتروكيماوية</a:t>
            </a:r>
            <a:endParaRPr lang="ar-JO" dirty="0"/>
          </a:p>
        </p:txBody>
      </p:sp>
      <p:sp>
        <p:nvSpPr>
          <p:cNvPr id="3" name="Content Placeholder 2">
            <a:extLst>
              <a:ext uri="{FF2B5EF4-FFF2-40B4-BE49-F238E27FC236}">
                <a16:creationId xmlns:a16="http://schemas.microsoft.com/office/drawing/2014/main" xmlns="" id="{65CEFBE7-96F8-401B-A51D-2B04EA5CEA87}"/>
              </a:ext>
            </a:extLst>
          </p:cNvPr>
          <p:cNvSpPr>
            <a:spLocks noGrp="1"/>
          </p:cNvSpPr>
          <p:nvPr>
            <p:ph idx="1"/>
          </p:nvPr>
        </p:nvSpPr>
        <p:spPr/>
        <p:txBody>
          <a:bodyPr/>
          <a:lstStyle/>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تصنيع المواد البتروكيماوية الوسيطة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Intermediates</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just" defTabSz="457200" rtl="1" eaLnBrk="1" fontAlgn="auto" latinLnBrk="0" hangingPunct="1">
              <a:lnSpc>
                <a:spcPct val="107000"/>
              </a:lnSpc>
              <a:spcBef>
                <a:spcPts val="1000"/>
              </a:spcBef>
              <a:spcAft>
                <a:spcPts val="800"/>
              </a:spcAft>
              <a:buClr>
                <a:srgbClr val="A53010"/>
              </a:buClr>
              <a:buSzTx/>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إذ تُصنَع من المواد الأساسية، وهي مواد أهمها أكسيد الإثيلين، الإيثيلين جليكول، والميثانول، والأمونيا وغيرها. </a:t>
            </a: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إنتاج مواد بتروكيماوية نهائية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End Product</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just" defTabSz="457200" rtl="1" eaLnBrk="1" fontAlgn="auto" latinLnBrk="0" hangingPunct="1">
              <a:lnSpc>
                <a:spcPct val="107000"/>
              </a:lnSpc>
              <a:spcBef>
                <a:spcPts val="1000"/>
              </a:spcBef>
              <a:spcAft>
                <a:spcPts val="800"/>
              </a:spcAft>
              <a:buClr>
                <a:srgbClr val="A53010"/>
              </a:buClr>
              <a:buSzTx/>
              <a:buNone/>
              <a:tabLst/>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وهي المواد التي تدخل في إنتاج الصناعات المتعددة، كصناعة المواد البلاستيكية، والمطاط الصناعي، وغيرها الكثير.</a:t>
            </a:r>
            <a:endParaRPr kumimoji="0" lang="en-US" sz="20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415646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39486-5A8A-4CE2-8F83-6B876CC11B3E}"/>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مراحل التصناعات البتروكيماوية</a:t>
            </a:r>
            <a:endParaRPr lang="ar-JO" sz="3200" dirty="0"/>
          </a:p>
        </p:txBody>
      </p:sp>
      <p:sp>
        <p:nvSpPr>
          <p:cNvPr id="3" name="Content Placeholder 2">
            <a:extLst>
              <a:ext uri="{FF2B5EF4-FFF2-40B4-BE49-F238E27FC236}">
                <a16:creationId xmlns:a16="http://schemas.microsoft.com/office/drawing/2014/main" xmlns="" id="{085A3D7C-8A50-47EC-9B8B-AA48BA19796D}"/>
              </a:ext>
            </a:extLst>
          </p:cNvPr>
          <p:cNvSpPr>
            <a:spLocks noGrp="1"/>
          </p:cNvSpPr>
          <p:nvPr>
            <p:ph idx="1"/>
          </p:nvPr>
        </p:nvSpPr>
        <p:spPr/>
        <p:txBody>
          <a:bodyPr>
            <a:normAutofit/>
          </a:bodyPr>
          <a:lstStyle/>
          <a:p>
            <a:pPr marL="342900" indent="-342900" algn="just">
              <a:lnSpc>
                <a:spcPct val="110000"/>
              </a:lnSpc>
              <a:spcBef>
                <a:spcPts val="1000"/>
              </a:spcBef>
              <a:spcAft>
                <a:spcPts val="0"/>
              </a:spcAft>
              <a:buClr>
                <a:srgbClr val="A53010"/>
              </a:buClr>
              <a:buSzTx/>
              <a:buFont typeface="Wingdings 3" charset="2"/>
              <a:buChar char=""/>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البتروكيماويات الاساسية تعتبر القاعدة الاساسية للصناعات البتروكيماوية الأخرى (الوسطية والنهائية ) وتنتمي أساساً إلى ثلاث مجموعات هي :-</a:t>
            </a:r>
            <a:endParaRPr lang="ar-JO" sz="20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L="0" indent="0">
              <a:buNone/>
            </a:pPr>
            <a:r>
              <a:rPr lang="ar-JO" sz="2000" b="1" dirty="0">
                <a:solidFill>
                  <a:srgbClr val="7030A0"/>
                </a:solidFill>
                <a:latin typeface="Calibri" panose="020F0502020204030204" pitchFamily="34" charset="0"/>
                <a:cs typeface="Arial" panose="020B0604020202020204" pitchFamily="34" charset="0"/>
              </a:rPr>
              <a:t>1-  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لاولوفينات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الإيثيلين، والبروبيلين، والبيوتاديين النسبة الغالبة من مجموعة الأوليفينات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endParaRPr lang="ar-JO" sz="2000" b="1" dirty="0">
              <a:solidFill>
                <a:srgbClr val="7030A0"/>
              </a:solidFill>
              <a:latin typeface="Calibri" panose="020F0502020204030204" pitchFamily="34" charset="0"/>
              <a:cs typeface="Arial" panose="020B0604020202020204" pitchFamily="34" charset="0"/>
            </a:endParaRPr>
          </a:p>
          <a:p>
            <a:pPr marL="0" indent="0">
              <a:buNone/>
            </a:pPr>
            <a:r>
              <a:rPr lang="ar-JO" sz="2000" b="1" dirty="0">
                <a:solidFill>
                  <a:srgbClr val="7030A0"/>
                </a:solidFill>
                <a:latin typeface="Calibri" panose="020F0502020204030204" pitchFamily="34" charset="0"/>
                <a:cs typeface="Arial" panose="020B0604020202020204" pitchFamily="34" charset="0"/>
              </a:rPr>
              <a:t>2-  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لمركبات الاروماتية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البنزول، والتلوين، والزيلينات البتروكيماويات الأساسية من مجموعة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العطريات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endParaRPr lang="ar-JO" sz="2000" b="1" dirty="0">
              <a:solidFill>
                <a:srgbClr val="7030A0"/>
              </a:solidFill>
              <a:latin typeface="Calibri" panose="020F0502020204030204" pitchFamily="34" charset="0"/>
              <a:cs typeface="Arial" panose="020B0604020202020204" pitchFamily="34" charset="0"/>
            </a:endParaRPr>
          </a:p>
          <a:p>
            <a:pPr marL="0" indent="0">
              <a:buNone/>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3-  الكحولات هي مركبات عضوية تحمل على الأقل مجموعة هيدروسكيل واحده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OH)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يتكون من الهيدروجين وأول أكسيد الكربون بنسب مختلفة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59621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الأوليفينات هي المجموعة الغير مشبعة من المواد الهيدروكربونية ، وأهم هذه الأوليفينات :</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الإثيلين ومشتقاته "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2</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C=CH</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2</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تعتبر مادة الإثيلين من أهم المواد البتروكيماوية الأساسية وأكثرها انتاجاً في العالم . تستخدم مادة الاثيلين في انتاج العديد من المنتجات البتروكيماوية وأهمها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23647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لدائن الإيثيلين ( البولي إيثلين ) </a:t>
            </a:r>
            <a:r>
              <a:rPr lang="en-US" sz="22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(C₂H₄)ₙ</a:t>
            </a:r>
            <a:r>
              <a:rPr lang="ar-SA" sz="22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ويستخدم في إنتاج :-</a:t>
            </a:r>
            <a:endParaRPr lang="en-US" sz="22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 أنابيب المياه والأفلام ومواد التعبئة والتغليف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 الأدوات المنزلية البلاستيكية كالأطباق والملاعق والشوك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ث</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إنتاج البيوت المحمية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ج</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السدادات وأغطية الصناديق والأجهزة المنزلية ولعب الأطفال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يتم انتاج الايثيلين حاليا بواسطة التكسير الحراري للهيدروكربونات في مفاعلات ذات ملفات أنبوبية </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تسخن من الخارج ويتم انتاجه أيضا من مخزون النافثا منخفضة الكبريت .</a:t>
            </a:r>
            <a:endParaRPr lang="en-US" sz="22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39260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بولي فينيل كلورايد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PVC</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 </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CH</a:t>
            </a:r>
            <a:r>
              <a:rPr lang="en-US" sz="16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2</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lang="en-US" sz="2000" b="1"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CHCl</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مادة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PVC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من أكثر المركبات الكيميائية شيوعاً في العالم وتمتاز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PVC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بمقاومتها للمواد الكيماوية والاحتراق والتآكل والعوامل الجوية والعزل الحراري وقلة نفاذية الغازات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أهم المنتجات التي يمكن الحصول عليها من مادة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PVC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هي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 الصناعات الجلدية : الجلد الصناعي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 القطاع المنزلي : مفروشات الحمام والمفارش البلاستيكية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ث- القطاع الاستهلاكي : لعب الأطفال والأحذية والمحافظ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52412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a:xfrm>
            <a:off x="756356" y="2556932"/>
            <a:ext cx="10140241" cy="3318936"/>
          </a:xfrm>
        </p:spPr>
        <p:txBody>
          <a:bodyPr>
            <a:normAutofit/>
          </a:bodyPr>
          <a:lstStyle/>
          <a:p>
            <a:pPr marL="0" indent="0" algn="just" rtl="1">
              <a:lnSpc>
                <a:spcPct val="107000"/>
              </a:lnSpc>
              <a:spcAft>
                <a:spcPts val="800"/>
              </a:spcAft>
              <a:buNone/>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ج- قطاع النقل والمواصلات : الأجزاء البلاستيكية المستخدمة في صناعة السيارات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ح- قطاع البناء : أنابيب المياه والصرف والخراطيم والبلاط البلاستيكي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خ- التعبئة : عبوات الادوية وعبوات الزيوت ومستحضرات التجميل وزجاجات المياه المعدنية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د- المباني والانشاءات : تصنيع الشبابيك والابواب الداخلية والقواطع والالواح المستخدمة في صناعة الاثاث والديكور </a:t>
            </a:r>
            <a:r>
              <a:rPr lang="ar-SA"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83875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الإثيلين جلايكول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C₂H₆O₂</a:t>
            </a: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تستخدم مادة الإثيلين جلايكول كمانع لتجمد السوائل المخلوطة بها لذلك يشيع استعمالها في البلدان التي تتدنى فيها درجات الحرارة الى ما دون الصفر مثل أورورابا و أمريكا الشماليه ورورسيا حيث يتم خلطها مع مياه الرادياتيرات في السيارات في تلك البلاد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يتم صناعة أحادي وثنائي وثلاثي جلايكول الإثيلين بتحلل أكسيد الايثيلين في الماء تحت درجة حرارة 70 م تحت الضغط الجوي ، وطبقاً لنسب الماء كالآتي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69692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fontScale="92500" lnSpcReduction="2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00B050"/>
                </a:solidFill>
                <a:latin typeface="Calibri" panose="020F0502020204030204" pitchFamily="34" charset="0"/>
                <a:cs typeface="Arial" panose="020B0604020202020204" pitchFamily="34" charset="0"/>
              </a:rPr>
              <a:t>البروبلين ومشتقاته</a:t>
            </a:r>
            <a:r>
              <a:rPr lang="en-US" sz="2200" b="1" dirty="0">
                <a:solidFill>
                  <a:srgbClr val="00B050"/>
                </a:solidFill>
                <a:latin typeface="Calibri" panose="020F0502020204030204" pitchFamily="34" charset="0"/>
                <a:cs typeface="Arial" panose="020B0604020202020204" pitchFamily="34" charset="0"/>
              </a:rPr>
              <a:t>C3H6 </a:t>
            </a:r>
            <a:r>
              <a:rPr lang="ar-SA" sz="2200" b="1" dirty="0">
                <a:solidFill>
                  <a:srgbClr val="00B050"/>
                </a:solidFill>
                <a:latin typeface="Calibri" panose="020F0502020204030204" pitchFamily="34" charset="0"/>
                <a:cs typeface="Arial" panose="020B0604020202020204" pitchFamily="34" charset="0"/>
              </a:rPr>
              <a:t>:</a:t>
            </a:r>
            <a:r>
              <a:rPr lang="ar-JO" sz="2200" b="1" dirty="0">
                <a:solidFill>
                  <a:srgbClr val="00B050"/>
                </a:solidFill>
                <a:latin typeface="Calibri" panose="020F0502020204030204" pitchFamily="34" charset="0"/>
                <a:cs typeface="Arial" panose="020B0604020202020204" pitchFamily="34" charset="0"/>
              </a:rPr>
              <a:t>-</a:t>
            </a:r>
            <a:endParaRPr lang="en-US" sz="2200" b="1" dirty="0">
              <a:solidFill>
                <a:srgbClr val="00B050"/>
              </a:solidFill>
              <a:latin typeface="Calibri" panose="020F0502020204030204" pitchFamily="34" charset="0"/>
              <a:cs typeface="Arial" panose="020B0604020202020204" pitchFamily="34" charset="0"/>
            </a:endParaRPr>
          </a:p>
          <a:p>
            <a:pPr algn="just">
              <a:lnSpc>
                <a:spcPct val="107000"/>
              </a:lnSpc>
              <a:spcAft>
                <a:spcPts val="800"/>
              </a:spcAft>
              <a:buClrTx/>
              <a:buSzTx/>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تعتبر مادة البروبلين ثاني أهم مادة بتروكيماوية بعد الايثيلين ، كما انها تعد ثاني المواد البتروكيماوية من حيث حجم الانتاج بكل من دول غرب اوربا والولايات المتحدة . وتتضح اهمية البروبلين كمادة بتروكيماوية اساسية من خلال المواد البتروكيماوية الوسيطة والنهائية .</a:t>
            </a:r>
            <a:r>
              <a:rPr lang="ar-SA" sz="2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endParaRPr lang="ar-JO" sz="22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buClrTx/>
              <a:buSzTx/>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تستخدم مادة البروبيلين لانتاج العديد من المنتجات البتروكيماوية مثل :-</a:t>
            </a:r>
            <a:endParaRPr lang="en-US"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ا- السيلوفان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ب- صناعة الدهانات مثل الإيبوكسي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ت- انتاج المذيبات مثل الأسيتون .</a:t>
            </a:r>
          </a:p>
          <a:p>
            <a:pPr marL="285750" marR="0" lvl="0" indent="-285750" algn="just" defTabSz="457200" rtl="1" eaLnBrk="1" fontAlgn="auto" latinLnBrk="0" hangingPunct="1">
              <a:lnSpc>
                <a:spcPct val="107000"/>
              </a:lnSpc>
              <a:spcBef>
                <a:spcPct val="20000"/>
              </a:spcBef>
              <a:spcAft>
                <a:spcPts val="800"/>
              </a:spcAft>
              <a:buClrTx/>
              <a:buSzTx/>
              <a:buFont typeface="Arial"/>
              <a:buChar char="•"/>
              <a:tabLst/>
              <a:defRPr/>
            </a:pP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1882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a:xfrm>
            <a:off x="1295401" y="2556932"/>
            <a:ext cx="9601196" cy="3584224"/>
          </a:xfrm>
        </p:spPr>
        <p:txBody>
          <a:bodyPr>
            <a:normAutofit fontScale="70000" lnSpcReduction="20000"/>
          </a:bodyPr>
          <a:lstStyle/>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ج- الصناعات النسيجية : ألياف وخيوط البولي بروبيلين وألياف الأكريليك وخيوط النايلون.</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ح- صناعة المنتجات البلاستيكية والإسفنج الصناعي مثل البولي بروبيلين والفابيرجلاس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خ- الادوات المنزلية : الاثاث المنزلي و خراطيم الحدائق.</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د- قطع غيار السيارات وصناديق بطاريات السيارات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ذ- صناديق تعبئة زجاجات المياة الغازية .</a:t>
            </a:r>
          </a:p>
          <a:p>
            <a:pPr marL="457200" lvl="1" indent="0" algn="just">
              <a:lnSpc>
                <a:spcPct val="107000"/>
              </a:lnSpc>
              <a:spcAft>
                <a:spcPts val="800"/>
              </a:spcAft>
              <a:buClrTx/>
              <a:buSzTx/>
              <a:buNone/>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ر-زجاجات عبوات مستحضرات التجميل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ز- تبطيق رقائق الالمونيوم لتعبئة المواد الغذائية .</a:t>
            </a:r>
          </a:p>
          <a:p>
            <a:pPr marL="0" marR="0" lvl="0" indent="0" algn="just" defTabSz="457200" rtl="1" eaLnBrk="1" fontAlgn="auto" latinLnBrk="0" hangingPunct="1">
              <a:lnSpc>
                <a:spcPct val="107000"/>
              </a:lnSpc>
              <a:spcBef>
                <a:spcPct val="20000"/>
              </a:spcBef>
              <a:spcAft>
                <a:spcPts val="800"/>
              </a:spcAft>
              <a:buClrTx/>
              <a:buSzTx/>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76520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الاوليفينات</a:t>
            </a:r>
            <a:endParaRPr lang="ar-JO" sz="3200" b="1"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البيوتاداين ومشتقاته</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C</a:t>
            </a:r>
            <a:r>
              <a:rPr lang="en-US" sz="1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4</a:t>
            </a:r>
            <a:r>
              <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H</a:t>
            </a:r>
            <a:r>
              <a:rPr lang="en-US" sz="1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6</a:t>
            </a:r>
            <a:r>
              <a:rPr lang="ar-JO"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تصنيعه اما من الكحول الايثيلي او من الايثيلين اوالبيوتان ، حيث صناعة البيوتاداين من الايثيلين هي الاكثر اقتصاديا حيث يتم بلمره الايثيلين الى بيوتايلين ثم يتبعها عملية نزع الهيدروجين او يتم نزعالهيدروجين من البيوتان للحصول على البيوتاداين</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الحصول على اغلب البيوتاداين في الصناعة بالازالة الحفزية للهيدروجين من البيوتايلين الطبيعي ، الذي ينتج من التكسيرالحراري للهيدروكربونات عالية الوزن الجزيئي ، او بواسطة نزع الهيدروجينمن البيوتان الطبيعي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n-butane</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(C</a:t>
            </a:r>
            <a:r>
              <a:rPr kumimoji="0" lang="en-US" sz="1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4</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10</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وهذه العملية تتم على مرحلة واحدة على طبقات ثابته اوسائلة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ويستخدم في انتاج المطاط الصناعي والمواد البلاستيكية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64730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39486-5A8A-4CE2-8F83-6B876CC11B3E}"/>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البتروكيماويات</a:t>
            </a:r>
            <a:endParaRPr lang="ar-JO" sz="3200" dirty="0"/>
          </a:p>
        </p:txBody>
      </p:sp>
      <p:sp>
        <p:nvSpPr>
          <p:cNvPr id="3" name="Content Placeholder 2">
            <a:extLst>
              <a:ext uri="{FF2B5EF4-FFF2-40B4-BE49-F238E27FC236}">
                <a16:creationId xmlns:a16="http://schemas.microsoft.com/office/drawing/2014/main" xmlns="" id="{085A3D7C-8A50-47EC-9B8B-AA48BA19796D}"/>
              </a:ext>
            </a:extLst>
          </p:cNvPr>
          <p:cNvSpPr>
            <a:spLocks noGrp="1"/>
          </p:cNvSpPr>
          <p:nvPr>
            <p:ph idx="1"/>
          </p:nvPr>
        </p:nvSpPr>
        <p:spPr/>
        <p:txBody>
          <a:bodyPr>
            <a:normAutofit fontScale="92500" lnSpcReduction="10000"/>
          </a:bodyPr>
          <a:lstStyle/>
          <a:p>
            <a:pPr marL="342900" indent="-342900" algn="just">
              <a:lnSpc>
                <a:spcPct val="110000"/>
              </a:lnSpc>
              <a:spcBef>
                <a:spcPts val="1000"/>
              </a:spcBef>
              <a:spcAft>
                <a:spcPts val="0"/>
              </a:spcAft>
              <a:buClr>
                <a:srgbClr val="A53010"/>
              </a:buClr>
              <a:buSzTx/>
              <a:buFont typeface="Wingdings 3" charset="2"/>
              <a:buChar char=""/>
              <a:defRPr/>
            </a:pPr>
            <a:r>
              <a:rPr lang="ar-SA" sz="2400" b="1" dirty="0">
                <a:solidFill>
                  <a:srgbClr val="7030A0"/>
                </a:solidFill>
                <a:latin typeface="Calibri" panose="020F0502020204030204" pitchFamily="34" charset="0"/>
                <a:cs typeface="Arial" panose="020B0604020202020204" pitchFamily="34" charset="0"/>
              </a:rPr>
              <a:t>تعرف البتروكيماويات بصفة عامة بأنها الكيماويات و/أو المنتجات</a:t>
            </a:r>
            <a:r>
              <a:rPr lang="ar-JO" sz="2400" b="1" dirty="0">
                <a:solidFill>
                  <a:srgbClr val="7030A0"/>
                </a:solidFill>
                <a:latin typeface="Calibri" panose="020F0502020204030204" pitchFamily="34" charset="0"/>
                <a:cs typeface="Arial" panose="020B0604020202020204" pitchFamily="34" charset="0"/>
              </a:rPr>
              <a:t> الكيمياءية</a:t>
            </a:r>
            <a:r>
              <a:rPr lang="ar-SA" sz="2400" b="1" dirty="0">
                <a:solidFill>
                  <a:srgbClr val="7030A0"/>
                </a:solidFill>
                <a:latin typeface="Calibri" panose="020F0502020204030204" pitchFamily="34" charset="0"/>
                <a:cs typeface="Arial" panose="020B0604020202020204" pitchFamily="34" charset="0"/>
              </a:rPr>
              <a:t> المصنعة من البترول والغاز الطبيعي</a:t>
            </a:r>
            <a:r>
              <a:rPr lang="ar-JO" sz="2400" b="1" dirty="0">
                <a:solidFill>
                  <a:srgbClr val="7030A0"/>
                </a:solidFill>
                <a:latin typeface="Calibri" panose="020F0502020204030204" pitchFamily="34" charset="0"/>
                <a:cs typeface="Arial" panose="020B0604020202020204" pitchFamily="34" charset="0"/>
              </a:rPr>
              <a:t> </a:t>
            </a:r>
            <a:r>
              <a:rPr lang="ar-SA" sz="2400" b="1" dirty="0">
                <a:solidFill>
                  <a:srgbClr val="7030A0"/>
                </a:solidFill>
                <a:latin typeface="Calibri" panose="020F0502020204030204" pitchFamily="34" charset="0"/>
                <a:cs typeface="Arial" panose="020B0604020202020204" pitchFamily="34" charset="0"/>
              </a:rPr>
              <a:t>على شكل مواد </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خام أو من مصادر هيدروكربونية أخرى</a:t>
            </a: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كالفحم</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تحتوي المواد النفطية والغاز الطبيعي بشكل أساسي على الهيدروكربونات، والتي تتكون بدورها من ذرة كربون واحدة أو أكثر مرتبطة بذرات الهيدروجين.</a:t>
            </a: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10000"/>
              </a:lnSpc>
              <a:spcBef>
                <a:spcPts val="1000"/>
              </a:spcBef>
              <a:spcAft>
                <a:spcPts val="0"/>
              </a:spcAft>
              <a:buClr>
                <a:srgbClr val="A53010"/>
              </a:buClr>
              <a:buSzTx/>
              <a:buFont typeface="Wingdings 3" charset="2"/>
              <a:buChar char=""/>
              <a:defRPr/>
            </a:pP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عدّ النفط والغاز المصدرين الرئيسيين للمواد الخام في هذه الصناعة؛ وذلك لأنهما الأقل تكلفة، والأكثرإتاحة، ويمكن معالجتهما بسهولة أكبر.</a:t>
            </a: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lang="ar-JO" sz="24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indent="-342900" algn="ctr">
              <a:lnSpc>
                <a:spcPct val="110000"/>
              </a:lnSpc>
              <a:spcBef>
                <a:spcPts val="1000"/>
              </a:spcBef>
              <a:spcAft>
                <a:spcPts val="0"/>
              </a:spcAft>
              <a:buClr>
                <a:srgbClr val="A53010"/>
              </a:buClr>
              <a:buSzTx/>
              <a:buFont typeface="Wingdings 3" charset="2"/>
              <a:buChar char=""/>
              <a:defRPr/>
            </a:pPr>
            <a:r>
              <a:rPr lang="ar-JO" sz="2400" b="1" dirty="0" smtClean="0">
                <a:solidFill>
                  <a:srgbClr val="7030A0"/>
                </a:solidFill>
                <a:latin typeface="Calibri" panose="020F0502020204030204" pitchFamily="34" charset="0"/>
                <a:ea typeface="Calibri" panose="020F0502020204030204" pitchFamily="34" charset="0"/>
                <a:cs typeface="Arial" panose="020B0604020202020204" pitchFamily="34" charset="0"/>
              </a:rPr>
              <a:t>2</a:t>
            </a:r>
            <a:endParaRPr lang="ar-JO" sz="24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38904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العطريات</a:t>
            </a: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a:xfrm>
            <a:off x="1295401" y="2556931"/>
            <a:ext cx="9601196" cy="3606801"/>
          </a:xfrm>
        </p:spPr>
        <p:txBody>
          <a:bodyPr>
            <a:normAutofit fontScale="92500"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وتشمل البنزين والتولويين والزايلينات والتي تستخدم في الحصول على المواد البتروكيماوية الوسيطة والنهائية اهمها :-</a:t>
            </a:r>
            <a:endParaRPr kumimoji="0" lang="en-US"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انتاج التولوين </a:t>
            </a:r>
            <a:r>
              <a:rPr kumimoji="0" lang="en-US"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C</a:t>
            </a:r>
            <a:r>
              <a:rPr kumimoji="0" lang="en-US" sz="15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7</a:t>
            </a:r>
            <a:r>
              <a:rPr kumimoji="0" lang="en-US"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5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8</a:t>
            </a:r>
            <a:r>
              <a:rPr kumimoji="0" lang="ar-JO"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الذي يستخدم في انتاج مادة ثلاثي نيترو تولوين التي تستخدم في صناعة المتفجرات (</a:t>
            </a:r>
            <a:r>
              <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TNT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مادة شديدة الإنفجار</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تنتج من تفاعل التولوين ( ميثيل بنزين ) مع حمضي النيتريك والكبريتيك المركزين ، ويرمز له اختصاراً بالرمز </a:t>
            </a:r>
            <a:r>
              <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TNT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يستخدم في صنع القنابل ومختلف المتفجرات, عسير الذوبان في الماء سريع في البنزين والتوليووين والأسيتون. اكتشف عام 1863..</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المستخدمة في صناعة وانتاج الفيبرجلاس : والذي يدخل بدوره في صناعات كثيرة مثل صهاريج المياه و أجزاء من السيارات </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23328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العطريات</a:t>
            </a: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المواد المستخدمة في صناعة البولي استر:</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يستخدم بدوره في صناعة الغزل والنسيج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البنزين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C</a:t>
            </a:r>
            <a:r>
              <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6</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6</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يستخدم البنزين في انتاج المنظفات الصناعية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المنظفات الصناعية :</a:t>
            </a:r>
            <a:r>
              <a:rPr kumimoji="0" lang="ar-JO"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هي مركبات عضوية تركيبها الكيميائي يشبه تركيب الصابون ، الا انها تمتاز عنه في ان لها قوة تنظيف كبيرة ، وتحدث رغوة مع الماء المحتوي على نسبة من الاملاح ، وتحضر المنظفات الصناعية من مواد عضوية تشتق من نواتج البترول مثل الكايل بنزين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89516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الكحولات</a:t>
            </a: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a:xfrm>
            <a:off x="1196622" y="2556932"/>
            <a:ext cx="9699975" cy="3318936"/>
          </a:xfrm>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a:t>
            </a: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لميثانول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CH</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3</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OH</a:t>
            </a: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انتاج الفورمالدهايد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-:(CH</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2</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O)</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كثيراً ما يستخدم للأغراض الطبية والمعامل المختلفة ومادة الفورمالدهايد معروف انها مادة سامة مدمرة للاعصاب </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Neurotoxic</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كما وانها مادة مسرطنة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lvl="0" indent="-228600" algn="just" defTabSz="914400">
              <a:lnSpc>
                <a:spcPct val="107000"/>
              </a:lnSpc>
              <a:spcBef>
                <a:spcPts val="1000"/>
              </a:spcBef>
              <a:spcAft>
                <a:spcPts val="800"/>
              </a:spcAft>
              <a:buClrTx/>
              <a:buSzTx/>
              <a:buFont typeface="Arial" panose="020B0604020202020204" pitchFamily="34" charset="0"/>
              <a:buChar char="•"/>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انتاج مادة ميثيل ثلاثي بيوتيل الإيثر </a:t>
            </a:r>
            <a:r>
              <a:rPr lang="ar-SA" sz="2000" b="1"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US" sz="2000" b="1" dirty="0">
                <a:solidFill>
                  <a:srgbClr val="00B050"/>
                </a:solidFill>
                <a:latin typeface="Calibri" panose="020F0502020204030204" pitchFamily="34" charset="0"/>
                <a:ea typeface="Calibri" panose="020F0502020204030204" pitchFamily="34" charset="0"/>
                <a:cs typeface="Arial" panose="020B0604020202020204" pitchFamily="34" charset="0"/>
              </a:rPr>
              <a:t>MTBE</a:t>
            </a:r>
            <a:r>
              <a:rPr lang="ar-SA" sz="2000" b="1" dirty="0">
                <a:solidFill>
                  <a:srgbClr val="00B050"/>
                </a:solidFill>
                <a:latin typeface="Calibri" panose="020F0502020204030204" pitchFamily="34" charset="0"/>
                <a:ea typeface="Calibri" panose="020F0502020204030204" pitchFamily="34" charset="0"/>
                <a:cs typeface="Arial" panose="020B0604020202020204" pitchFamily="34" charset="0"/>
              </a:rPr>
              <a:t> )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(C</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5</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12</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O</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تستخدم لرفع الرقم الأوكتاني للجازولين الى المستوى المطلوب دون استعمال مركبات الرصاص التي لها آثار ضارة على البيئة وخصوصا على صحة الانسان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42015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85C10-19C8-4505-9F09-200AC68558D7}"/>
              </a:ext>
            </a:extLst>
          </p:cNvPr>
          <p:cNvSpPr>
            <a:spLocks noGrp="1"/>
          </p:cNvSpPr>
          <p:nvPr>
            <p:ph type="title"/>
          </p:nvPr>
        </p:nvSpPr>
        <p:spPr/>
        <p:txBody>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الكحولات</a:t>
            </a:r>
            <a:endParaRPr lang="ar-JO" dirty="0"/>
          </a:p>
        </p:txBody>
      </p:sp>
      <p:sp>
        <p:nvSpPr>
          <p:cNvPr id="3" name="Content Placeholder 2">
            <a:extLst>
              <a:ext uri="{FF2B5EF4-FFF2-40B4-BE49-F238E27FC236}">
                <a16:creationId xmlns:a16="http://schemas.microsoft.com/office/drawing/2014/main" xmlns="" id="{4C0237D1-A02E-47E0-A760-4DFF3B0F9515}"/>
              </a:ext>
            </a:extLst>
          </p:cNvPr>
          <p:cNvSpPr>
            <a:spLocks noGrp="1"/>
          </p:cNvSpPr>
          <p:nvPr>
            <p:ph idx="1"/>
          </p:nvPr>
        </p:nvSpPr>
        <p:spPr/>
        <p:txBody>
          <a:bodyPr/>
          <a:lstStyle/>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انتاج بعض المذيبات والدهانات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يصنع الميثانول من غاز التشيد منذعام 1923 بالطريقة نفسها الذي ينتج بها اليوم ، وتوجد مصانع الميثانول عادة بجوار مصانع اليوريا وذلك لان مصنع الميثانول يستخدم ثاني اكسيدالكربون الناتج من طريقة هابر للأمونيا .في هذه الحالة يتفاعل ثاني اكسيدالكربون مع الميثان والبخار في وجود عامل مساعد النيكل ، لينتج كميات اضافية من اول اكسيد الكربون والهيدروجين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غاز التشيد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mn-ea"/>
                <a:cs typeface="Arial" panose="020B0604020202020204" pitchFamily="34" charset="0"/>
              </a:rPr>
              <a:t>(synthesis gas syn-gas)</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هو خليط غازي أول اكسيد الكربون والهيدروجين بأية نسب منهما ، وقد تستعمل هذه المخاليط كما هي ، او تفصل مكوناته لاستعمال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كل على حدى . ويتم الحصول عليه من فحم الكوك وينتج غاز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التشيد بواسطة تفاعل الغازالطبيعي مع بخار الماء</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41911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SA"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الكحولات</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الايثانول</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C</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2</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5</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OH</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يستخدم كمذيب في انتاج الأدوية والعطور والدهانات والمنظفات وحامض الخليك وغيرها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228600" indent="-228600" algn="just" defTabSz="914400">
              <a:lnSpc>
                <a:spcPct val="107000"/>
              </a:lnSpc>
              <a:spcBef>
                <a:spcPts val="1000"/>
              </a:spcBef>
              <a:spcAft>
                <a:spcPts val="800"/>
              </a:spcAft>
              <a:buClrTx/>
              <a:buSzTx/>
              <a:buFont typeface="Arial" panose="020B0604020202020204" pitchFamily="34" charset="0"/>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ينتج الايثانول اساسا بواسطة تخمر المولاس في عدة دول وفي بعض الدول ينتج الايثانول بواسطة هيدرة الايثيلين في وجود عامل مساعد وعملية الهيدرة تتم إما في الحالة السائلة أو الحالة البخارية</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91886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20E08-0AE0-4672-B999-66FC9A894676}"/>
              </a:ext>
            </a:extLst>
          </p:cNvPr>
          <p:cNvSpPr>
            <a:spLocks noGrp="1"/>
          </p:cNvSpPr>
          <p:nvPr>
            <p:ph type="title"/>
          </p:nvPr>
        </p:nvSpPr>
        <p:spPr/>
        <p:txBody>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الكيميائية والبتروكيماوية في الدول العربية</a:t>
            </a:r>
            <a:endParaRPr lang="ar-JO" dirty="0"/>
          </a:p>
        </p:txBody>
      </p:sp>
      <p:sp>
        <p:nvSpPr>
          <p:cNvPr id="3" name="Content Placeholder 2">
            <a:extLst>
              <a:ext uri="{FF2B5EF4-FFF2-40B4-BE49-F238E27FC236}">
                <a16:creationId xmlns:a16="http://schemas.microsoft.com/office/drawing/2014/main" xmlns="" id="{99DAEE14-3779-4D41-BCAD-A72A96E6850A}"/>
              </a:ext>
            </a:extLst>
          </p:cNvPr>
          <p:cNvSpPr>
            <a:spLocks noGrp="1"/>
          </p:cNvSpPr>
          <p:nvPr>
            <p:ph idx="1"/>
          </p:nvPr>
        </p:nvSpPr>
        <p:spPr/>
        <p:txBody>
          <a:bodyPr/>
          <a:lstStyle/>
          <a:p>
            <a:pPr marL="228600" indent="-228600" algn="just" defTabSz="914400">
              <a:lnSpc>
                <a:spcPct val="107000"/>
              </a:lnSpc>
              <a:spcBef>
                <a:spcPts val="1000"/>
              </a:spcBef>
              <a:spcAft>
                <a:spcPts val="800"/>
              </a:spcAft>
              <a:buClrTx/>
              <a:buSzTx/>
              <a:buFont typeface="Arial" panose="020B0604020202020204" pitchFamily="34" charset="0"/>
              <a:buChar char="•"/>
              <a:defRPr/>
            </a:pPr>
            <a:r>
              <a:rPr lang="ar-JO" sz="2000" b="1" dirty="0">
                <a:solidFill>
                  <a:srgbClr val="7030A0"/>
                </a:solidFill>
                <a:latin typeface="Calibri" panose="020F0502020204030204" pitchFamily="34" charset="0"/>
                <a:cs typeface="Arial" panose="020B0604020202020204" pitchFamily="34" charset="0"/>
              </a:rPr>
              <a:t>يحتل قطاع الصناعات البتروكيماوية المرتبة الثانية في دول الخليج العربي وتعتبر من اكبر الصناعات الانتاجية غير النفطية ويشكل احد اهم الانشطة الصناعية التحويلية ومورد اساسا للصناعات البتروكيمياية في العالم.</a:t>
            </a:r>
            <a:endParaRPr lang="en-US" sz="2000" b="1" dirty="0">
              <a:solidFill>
                <a:srgbClr val="7030A0"/>
              </a:solidFill>
              <a:latin typeface="Calibri" panose="020F0502020204030204" pitchFamily="34" charset="0"/>
              <a:cs typeface="Arial" panose="020B0604020202020204" pitchFamily="34" charset="0"/>
            </a:endParaRPr>
          </a:p>
          <a:p>
            <a:pPr marL="228600" indent="-228600" algn="just" defTabSz="914400">
              <a:lnSpc>
                <a:spcPct val="107000"/>
              </a:lnSpc>
              <a:spcBef>
                <a:spcPts val="1000"/>
              </a:spcBef>
              <a:spcAft>
                <a:spcPts val="800"/>
              </a:spcAft>
              <a:buClrTx/>
              <a:buSzTx/>
              <a:buFont typeface="Arial" panose="020B0604020202020204" pitchFamily="34" charset="0"/>
              <a:buChar char="•"/>
              <a:defRPr/>
            </a:pPr>
            <a:r>
              <a:rPr lang="ar-JO" sz="2000" b="1" dirty="0">
                <a:solidFill>
                  <a:srgbClr val="7030A0"/>
                </a:solidFill>
                <a:latin typeface="Calibri" panose="020F0502020204030204" pitchFamily="34" charset="0"/>
                <a:cs typeface="Arial" panose="020B0604020202020204" pitchFamily="34" charset="0"/>
              </a:rPr>
              <a:t>حسب تقرير صادر عن مؤسسة  ارنست اند يونج البريطانية انه في حلول عام 2030 سيزداد الطلب على الصناعات البتروكيماوية وهي الصناعات التي تسعى دول الحليج العربي على تطويرها.</a:t>
            </a:r>
          </a:p>
          <a:p>
            <a:pPr marL="228600" indent="-228600" algn="just" defTabSz="914400">
              <a:lnSpc>
                <a:spcPct val="107000"/>
              </a:lnSpc>
              <a:spcBef>
                <a:spcPts val="1000"/>
              </a:spcBef>
              <a:spcAft>
                <a:spcPts val="800"/>
              </a:spcAft>
              <a:buClrTx/>
              <a:buSzTx/>
              <a:buFont typeface="Arial" panose="020B0604020202020204" pitchFamily="34" charset="0"/>
              <a:buChar char="•"/>
              <a:defRPr/>
            </a:pPr>
            <a:r>
              <a:rPr lang="ar-JO" sz="2000" b="1" dirty="0">
                <a:solidFill>
                  <a:srgbClr val="7030A0"/>
                </a:solidFill>
                <a:latin typeface="Calibri" panose="020F0502020204030204" pitchFamily="34" charset="0"/>
                <a:cs typeface="Arial" panose="020B0604020202020204" pitchFamily="34" charset="0"/>
              </a:rPr>
              <a:t>ان الدول العربية تمتلك مجموعة من المقومات والثروات الطبيعية  من توفر المواد الاولية من الغاز الطبيعي والمشتقات النفطية التي تمكنها من التقدم في الصناعات البتروكيماوية.</a:t>
            </a:r>
            <a:endParaRPr lang="en-US" sz="2000" b="1" dirty="0">
              <a:solidFill>
                <a:srgbClr val="7030A0"/>
              </a:solidFill>
              <a:latin typeface="Calibri" panose="020F0502020204030204" pitchFamily="34" charset="0"/>
              <a:cs typeface="Arial" panose="020B0604020202020204" pitchFamily="34" charset="0"/>
            </a:endParaRPr>
          </a:p>
          <a:p>
            <a:pPr marL="228600" indent="-228600" algn="just" defTabSz="914400">
              <a:lnSpc>
                <a:spcPct val="107000"/>
              </a:lnSpc>
              <a:spcBef>
                <a:spcPts val="1000"/>
              </a:spcBef>
              <a:spcAft>
                <a:spcPts val="800"/>
              </a:spcAft>
              <a:buClrTx/>
              <a:buSzTx/>
              <a:buFont typeface="Arial" panose="020B0604020202020204" pitchFamily="34" charset="0"/>
              <a:buChar char="•"/>
              <a:defRPr/>
            </a:pPr>
            <a:endParaRPr lang="en-US" sz="2000" b="1" dirty="0">
              <a:solidFill>
                <a:srgbClr val="7030A0"/>
              </a:solidFill>
              <a:latin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309456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latin typeface="Calibri Light" panose="020F0302020204030204"/>
                <a:cs typeface="Times New Roman" panose="02020603050405020304" pitchFamily="18" charset="0"/>
              </a:rPr>
              <a:t>الصناعات البتروكيماوية في قطر</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fontScale="70000" lnSpcReduction="20000"/>
          </a:bodyPr>
          <a:lstStyle/>
          <a:p>
            <a:pPr marL="342900" indent="-342900" algn="just">
              <a:lnSpc>
                <a:spcPct val="107000"/>
              </a:lnSpc>
              <a:spcBef>
                <a:spcPts val="1000"/>
              </a:spcBef>
              <a:spcAft>
                <a:spcPts val="800"/>
              </a:spcAft>
              <a:buClr>
                <a:srgbClr val="A53010"/>
              </a:buClr>
              <a:buSzTx/>
              <a:buFont typeface="Wingdings 3" charset="2"/>
              <a:buChar char=""/>
              <a:defRPr/>
            </a:pPr>
            <a:r>
              <a:rPr lang="ar-JO" sz="2900" b="1" dirty="0">
                <a:solidFill>
                  <a:srgbClr val="7030A0"/>
                </a:solidFill>
                <a:latin typeface="Calibri" panose="020F0502020204030204" pitchFamily="34" charset="0"/>
                <a:cs typeface="Arial" panose="020B0604020202020204" pitchFamily="34" charset="0"/>
              </a:rPr>
              <a:t>شهدت الصناعات البتروكيماوية القطرية تطورات كبرى خلال السنوات الاخيرة بعد التوسعات الضخمة التي جاءت مواكبة لزيادة انتاج الغاز الطبيعي حيث تقوم هذه الصناعة على اللقيم الاساسي الناتج من المواد المرافقة للغاز الطبيعي مثل الايثان وسوائل غاز البترول والكبريت غيرها. </a:t>
            </a:r>
          </a:p>
          <a:p>
            <a:pPr marL="342900" indent="-342900" algn="just">
              <a:lnSpc>
                <a:spcPct val="107000"/>
              </a:lnSpc>
              <a:spcBef>
                <a:spcPts val="1000"/>
              </a:spcBef>
              <a:spcAft>
                <a:spcPts val="800"/>
              </a:spcAft>
              <a:buClr>
                <a:srgbClr val="A53010"/>
              </a:buClr>
              <a:buSzTx/>
              <a:buFont typeface="Wingdings 3" charset="2"/>
              <a:buChar char=""/>
              <a:defRPr/>
            </a:pPr>
            <a:r>
              <a:rPr lang="ar-JO" sz="2900" b="1" dirty="0">
                <a:solidFill>
                  <a:srgbClr val="7030A0"/>
                </a:solidFill>
                <a:latin typeface="Calibri" panose="020F0502020204030204" pitchFamily="34" charset="0"/>
                <a:cs typeface="Arial" panose="020B0604020202020204" pitchFamily="34" charset="0"/>
              </a:rPr>
              <a:t>ونظرا لتوفر اللقيم الاساسي للصناعات البتروكيماوية بكميات كبيرة مع الزيادة في انتاج الغاز الطبيعي </a:t>
            </a: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فقد أدى ذلك الى التوسع في هذه الصناعات البتروكيماوية وخاصة خلال السنوات القليلة الماضية مما جعل هذه الصناعة تحتل مكانة كبيرة على مستوى العالم من حيث الحجم في انتاج عدة مواد بتروكيماوية مثل الايثلين والبولي اثيلين بنوعيه منخفض الكثافة وعالي الكثافة اضافة الى مادتي الاسمدة الكيماوية من اليوريا والامونيا.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ان التكاليف المالية للصناعات البتروكيماية الجاهزة والتي يجري انجازها حاليا تقدر بالمليارات ضمن أجمالي الاستثمارات التي تزيد على /100/ مليار دولار في صناعة الغاز المسال وتحويله الى سوائل وكافة الصناعات الاخرى البترولية مؤكدا ان الصناعة البتروكيماوية تلعب دورا بارزا في دعم ورفد الاقتصاد القطري.</a:t>
            </a:r>
            <a:endParaRPr kumimoji="0" lang="en-US" sz="29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98114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الصناعات </a:t>
            </a:r>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البتروكيماوية</a:t>
            </a:r>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 في السعودية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fontScale="92500"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بدأت صناعة البتروكيماويات في المملكة عام 1976 مع تأسيس شركة سابك، أول شركة وطنية في مجال البتروكيماويات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والان</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السعودية عملاقة في مجالات الصناعات الكيميائية والبتروكيميائية نظراً الى اعتماد مصانعها على الدراسات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العلمية المفصلة والتكنولوجيا المتقدمة</a:t>
            </a:r>
            <a:r>
              <a:rPr lang="en-US"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لانتاج صناعات ذات جودة عالية تضاهي احياناً الاسواق الاوروبية.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اهم الصناعات في السعودية في هذا المجال هي:</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البلاستيك، صناعة المنظفات وحفاضات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الاطفال التي تفوق بنوعيتها وجودتها الصناعات الاوروبية نتيجة الرقابة المشددة التي</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تفرضها </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على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المصانع السعودية الى جانب التفوق التكنولوجي.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تُعد شركة أرامكو السعودية من أكبر شركات تصنيع البتروكيماويات في العالم</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وتسعى لأن تكون أكبر الشركات التصنيعية في هذا المجال بحلول عام 2040م.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4094815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الصناعات </a:t>
            </a:r>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البتروكيماوية</a:t>
            </a:r>
            <a:r>
              <a:rPr lang="ar-JO" sz="3200" b="1" dirty="0">
                <a:solidFill>
                  <a:srgbClr val="00B0F0"/>
                </a:solidFill>
              </a:rPr>
              <a:t> في الامارات</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JO" sz="2000" b="1" dirty="0">
                <a:solidFill>
                  <a:srgbClr val="7030A0"/>
                </a:solidFill>
                <a:latin typeface="Calibri" panose="020F0502020204030204" pitchFamily="34" charset="0"/>
                <a:cs typeface="Arial" panose="020B0604020202020204" pitchFamily="34" charset="0"/>
              </a:rPr>
              <a:t>يمثل</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قطاع البتروكيماويات نسبة 22% من الصناعة بالإمارات بإنتاجٍ محليٍ يلبي 60% من الطلب المحلي للبلاستيك.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بلغت قيمة سوق البتروكيماويات 45</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مليار دولار في 2020، ويُتوقع أن تتعدى الـ 729 مليار دولار في نهاية عام 2030.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تعد دولة الإمارات ومنطقة الشرق الأوسط بشكل عام الوجهة المفضلة للشركات العاملة في قطاع البتروكيماويات الذي يعد أساسًا لجميع الصناعات، وتعتمد 95% من السلع المصنعة بما في ذلك الإلكترونيات، والأثاث، والأجهزة، والمنسوجات، وغيرها على البتروكيماويات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ما يجعلها محركًا مهمًا للاقتصاد.</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17757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ما يميز هذا القطاع قابليته الكبيرة على التطور والتحديث وابتكار منتجات جديدة بسرعة فائقة، وتعدد استعمالات منتجاته فضلاً عن الاهمية النسبية العالية التي تتمع بها منتجاته المختلفة سواءاً للأفراد أو حتى للقطاعات الاخرى التي ترتبط بروابط عديدة مع قطاع الصناعات البتروكيماوية  باعتبار منتجاته مدخلات انتاج لهذه القطاعات ومن ابرزها الصناعات العلاجية والدوائية والانشائية.</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بلغ عدد المنشآت العاملة في القطاع والمسجلة في الغرف الصناعية، 700 منشأة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و</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تشغّل 17 ألف عامل</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فقد أحتل القطاع  المرتبة الخامسة من حيث عدد العمال</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يساهم هذا القطاع بحجم الصادرات الأردنية بشكل كبير كونه ثالث أكبر قطاع من حيث مجموع الصادرات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الصناعية، حيث بلغت قيمة صادراته 950.5 مليون دينار اردني في العام 2019 بنسبة نمو وصلت الى 16.6%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41943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39486-5A8A-4CE2-8F83-6B876CC11B3E}"/>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نبذه تاريخية</a:t>
            </a:r>
            <a:endParaRPr lang="ar-JO" sz="3200" dirty="0"/>
          </a:p>
        </p:txBody>
      </p:sp>
      <p:sp>
        <p:nvSpPr>
          <p:cNvPr id="3" name="Content Placeholder 2">
            <a:extLst>
              <a:ext uri="{FF2B5EF4-FFF2-40B4-BE49-F238E27FC236}">
                <a16:creationId xmlns:a16="http://schemas.microsoft.com/office/drawing/2014/main" xmlns="" id="{085A3D7C-8A50-47EC-9B8B-AA48BA19796D}"/>
              </a:ext>
            </a:extLst>
          </p:cNvPr>
          <p:cNvSpPr>
            <a:spLocks noGrp="1"/>
          </p:cNvSpPr>
          <p:nvPr>
            <p:ph idx="1"/>
          </p:nvPr>
        </p:nvSpPr>
        <p:spPr/>
        <p:txBody>
          <a:bodyPr>
            <a:normAutofit/>
          </a:bodyPr>
          <a:lstStyle/>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1839</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اكتشف إدوارد سيمون البوليسترين بالصدفة عن طريق تقطير ستوراكس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1856 اكتشف ويليام هنري بيركين أول صبغة اصطناعية ، موفين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1909 ليو هندريك اخترع الباكليت مصنوعة من الفينول و الفورمالدهايد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1914تم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إنتاج الطولوين لتحضير المادة المفرقعة ثلاثي نيتروطولوين (ت ن 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من قطران الفحم</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indent="-342900" algn="just">
              <a:lnSpc>
                <a:spcPct val="110000"/>
              </a:lnSpc>
              <a:spcBef>
                <a:spcPts val="1000"/>
              </a:spcBef>
              <a:spcAft>
                <a:spcPts val="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1920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كان أول منتج كيماوى يصنع من الهيدروكربونات النفطية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10000"/>
              </a:lnSpc>
              <a:spcBef>
                <a:spcPts val="1000"/>
              </a:spcBef>
              <a:spcAft>
                <a:spcPts val="0"/>
              </a:spcAft>
              <a:buClr>
                <a:srgbClr val="A53010"/>
              </a:buClr>
              <a:buSzTx/>
              <a:buNone/>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هو الإيثيلين جلايكول الناتج من الإيثيلين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بطريقة كلوريد الهيدرين. يُعدّ ذلك أول بداية لصناعة البتروكيماويات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indent="-342900" algn="ctr">
              <a:lnSpc>
                <a:spcPct val="110000"/>
              </a:lnSpc>
              <a:spcBef>
                <a:spcPts val="1000"/>
              </a:spcBef>
              <a:spcAft>
                <a:spcPts val="0"/>
              </a:spcAft>
              <a:buClr>
                <a:srgbClr val="A53010"/>
              </a:buClr>
              <a:buSzTx/>
              <a:buFont typeface="Wingdings 3" charset="2"/>
              <a:buChar char=""/>
              <a:defRPr/>
            </a:pPr>
            <a:r>
              <a:rPr kumimoji="0" lang="ar-JO" sz="2400" b="1" i="0" u="none" strike="noStrike" kern="12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3</a:t>
            </a: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0000"/>
              </a:lnSpc>
              <a:spcBef>
                <a:spcPts val="1000"/>
              </a:spcBef>
              <a:spcAft>
                <a:spcPts val="0"/>
              </a:spcAft>
              <a:buClr>
                <a:srgbClr val="A53010"/>
              </a:buClr>
              <a:buSzTx/>
              <a:buFont typeface="Wingdings 3" charset="2"/>
              <a:buChar char=""/>
              <a:defRPr/>
            </a:pPr>
            <a:endPar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93751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بلغ عدد المنشآت العاملة في القطاع والمسجلة في الغرف الصناعية، 700 منشأة</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و</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تشغّل 17 ألف عامل</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فقد أحتل القطاع  المرتبة الخامسة من حيث عدد العمال</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يساهم هذا القطاع بحجم الصادرات الأردنية بشكل كبير كونه ثالث أكبر قطاع من حيث مجموع الصادرات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الصناعية، حيث بلغت قيمة صادراته 950.5 مليون دينار اردني في العام 2019 بنسبة نمو وصلت الى 16.6%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64312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نما حجم الإنتاج للقطاع من 1</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8 مليار دينار في عام 2019، إلى 2</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539 مليار دينار في 2021، ومن المتوقع أن يصل إلى نحو 3 مليارات دينار نهاية العام الحالي، فيما وصل حجم الصادرات نم</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787 مليون دينار في 2019</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و</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مع نهاية عام 2021 إلى نحو 1.4 مليار دينار</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ومن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المتوقع أن تصل إلى ملياري دينار مع نهاية العام الحالي</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بلغ حجم مستوردات القطاع في 2021 قرابة مليار دينار</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037105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الصناعات البتروكيماوية في الاردن</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البنروكيماوية ومستحضرات التجميل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ندرج تحته القطاعات الفرعية التالية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الصمغ، المواد الكيماوية العضوية، المواد الكيماوية غير العضوية، دهانات ومعاجين ومستلزمات الدباغة والتلوين، الاسمدة ومبيدات الافات، مواد بتروكيماوية وسيطة، مساحيق ومعاجين تنظيف وصابون، العطور ومركزات العطور ومستحضرات التجميل، غراء ومواد لاصقة، متفجرات ومنتجات نارية، أحبار، بالاضافة للمنتوجات الكيماوية الأخرى.</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36316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الصناعات </a:t>
            </a:r>
            <a:r>
              <a:rPr kumimoji="0" lang="ar-JO" sz="3200" b="1" i="0" u="none" strike="noStrike" kern="1200" cap="none" spc="0" normalizeH="0" baseline="0" noProof="0" dirty="0">
                <a:ln w="3175" cmpd="sng">
                  <a:noFill/>
                </a:ln>
                <a:solidFill>
                  <a:srgbClr val="00B0F0"/>
                </a:solidFill>
                <a:effectLst/>
                <a:uLnTx/>
                <a:uFillTx/>
                <a:latin typeface="Garamond" panose="02020404030301010803"/>
                <a:ea typeface="+mj-ea"/>
                <a:cs typeface="Arial" panose="020B0604020202020204" pitchFamily="34" charset="0"/>
              </a:rPr>
              <a:t>البتروكيماوية</a:t>
            </a:r>
            <a:r>
              <a:rPr lang="ar-JO" sz="3200" b="1" dirty="0">
                <a:solidFill>
                  <a:srgbClr val="00B0F0"/>
                </a:solidFill>
              </a:rPr>
              <a:t> في لبنان</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شهد لبنان منذ الستينات ازدهاراً في الصناعات</a:t>
            </a:r>
            <a:r>
              <a:rPr lang="ar-SA" sz="2000" b="1" dirty="0">
                <a:solidFill>
                  <a:srgbClr val="7030A0"/>
                </a:solidFill>
                <a:latin typeface="Calibri" panose="020F0502020204030204" pitchFamily="34" charset="0"/>
                <a:cs typeface="Arial" panose="020B0604020202020204" pitchFamily="34" charset="0"/>
              </a:rPr>
              <a:t> </a:t>
            </a:r>
            <a:r>
              <a:rPr lang="ar-JO" sz="2000" b="1" dirty="0">
                <a:solidFill>
                  <a:srgbClr val="7030A0"/>
                </a:solidFill>
                <a:latin typeface="Calibri" panose="020F0502020204030204" pitchFamily="34" charset="0"/>
                <a:cs typeface="Arial" panose="020B0604020202020204" pitchFamily="34" charset="0"/>
              </a:rPr>
              <a:t>البتروكيماوية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،وكان من البلدان الاولى التي انشأت معملاً للاسمدة البتروكيميائية بالتعاون بين شركة "كيماويات لبنان" وشركة "إسو" العالمية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بالاضافة للصناعات الكيميائية منها  المنظفات ومواد التجميل لكنها تواجه منافسة قوية من الدول المجاورة التي تنافسنا في صناعة</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المنظفات السائلة، ونوعية مواد التجميل وتكلفتها المتدنية.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475884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rPr>
              <a:t>الصناعات البتروكيماوية في سوريا</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السورية لها مكانتها ونوعيتها الخاصة تميزها عن بقية الصناعات، الا انها لا تنافس الصناعات اللبنانية لان لكل من الصناعات اللبنانية والسورية مستهلكين دائمين ، وهناك تبادل مستمر وتعاون مطلق بين البلدين لتطويرها وتحسين جودتها.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81950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الصناعات البتروكيماوية في مصر</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المصرية تقدمت كثيراً خلال ربع القرن الاخير، مع وجود مصانع ضخمة وحديثة واسواق متعددة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وتعتبر مصر رائدة في هذه الصناعات نتيجة المساعدات والدعم المالي والاستثمارات والقروض التي حصلت عليها من الشركات العالمية المتعددة.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26125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Light" panose="020F0302020204030204"/>
                <a:ea typeface="+mj-ea"/>
                <a:cs typeface="Times New Roman" panose="02020603050405020304" pitchFamily="18" charset="0"/>
              </a:rPr>
              <a:t>الصناعات البتروكيماوية في العراق</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ان العراق من البلدان العربية التي تصَنع مواداً خاماً تدعم صناعات كيميائية اخرى، ومنها مادة "الالكيل بنزين المستقيمة السلسلة" التي تتواجد بمئات آلاف الاطنان في العراق ، فيما تصل طاقتها الانتاجية في مصفاة العامرية الى 60 الف طن فقط سنوياً. كذلك ينتج العراق صناعات كيميائية وبتروكيميائية</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ضخمة، منها:</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p>
          <a:p>
            <a:pPr marL="0" indent="0" algn="just">
              <a:lnSpc>
                <a:spcPct val="107000"/>
              </a:lnSpc>
              <a:spcBef>
                <a:spcPts val="1000"/>
              </a:spcBef>
              <a:spcAft>
                <a:spcPts val="800"/>
              </a:spcAft>
              <a:buClr>
                <a:srgbClr val="A53010"/>
              </a:buClr>
              <a:buSzTx/>
              <a:buNone/>
              <a:defRPr/>
            </a:pP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صباغة الجلود، النسيج والخيط، الاسمدة وغيرها. </a:t>
            </a: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بسبب الحصار عانت خطوط الانتاج العراقية</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بعض المشكلات ما اضر بجودة المنتجات لاسيما الاستهلاكية منها فيما بقيت</a:t>
            </a:r>
            <a:r>
              <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الصناعات الاساسية تتحدى الصعوبات وتنافس بقوة المنتجات العالمية.</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99166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تعاون بعض الدول العربية في </a:t>
            </a:r>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مجال الصناعات البتروكيماوية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اذا تعاونت الصناعات السورية والعراقية والأردنية واللبنانية فيمكن انتاج سلع ذات جودة عالية وبأسعار منافسة، وذلك عبر تبادل الخبرات</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وعزم اصحاب رؤوس الاموال والمصانع في هذه</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الدول على التكامل وعدم التنافس بشكل غير مفيد، ضمن استراتيجية متكاملة مع بقية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البلدان العربية .</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103437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fontScale="90000"/>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المطلوب من الدول العربية لتطويرالصناعات</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الكيم</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اوية</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والبتروكيم</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او</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ية ومنافستها الأسواق الأوروبية والعالمية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هناك حاجة أولا، الى التخطيط من جانب الخبراء الكيميائيين عبر جلسات عمل يتم فيها تبادل الأفكار والابتكارات الممكنة بين الدول العربية، والتنسيق مع الدول القادرة مادياً لتنفيذها بهدف تطوير الصناعات الكيميائية والبتروكيميائية.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لا بد</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التركيز على أهمية تدريب العمال في المصانع وتطوير طرق التصنيع عبر الافادة منخبرات المصانع الأوروبية.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latin typeface="Calibri" panose="020F0502020204030204" pitchFamily="34" charset="0"/>
                <a:cs typeface="Arial" panose="020B0604020202020204" pitchFamily="34" charset="0"/>
              </a:rPr>
              <a:t>استثمار الثروات الهائلة من المواد الخام في</a:t>
            </a:r>
            <a:r>
              <a:rPr lang="ar-JO" sz="2000" b="1" dirty="0">
                <a:solidFill>
                  <a:srgbClr val="7030A0"/>
                </a:solidFill>
                <a:latin typeface="Calibri" panose="020F0502020204030204" pitchFamily="34" charset="0"/>
                <a:cs typeface="Arial" panose="020B0604020202020204" pitchFamily="34" charset="0"/>
              </a:rPr>
              <a:t> </a:t>
            </a:r>
            <a:r>
              <a:rPr lang="ar-SA" sz="2000" b="1" dirty="0">
                <a:solidFill>
                  <a:srgbClr val="7030A0"/>
                </a:solidFill>
                <a:latin typeface="Calibri" panose="020F0502020204030204" pitchFamily="34" charset="0"/>
                <a:cs typeface="Arial" panose="020B0604020202020204" pitchFamily="34" charset="0"/>
              </a:rPr>
              <a:t>الدول العربية.</a:t>
            </a:r>
            <a:endParaRPr lang="en-US" sz="2000" b="1" dirty="0">
              <a:solidFill>
                <a:srgbClr val="7030A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311664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حقائق عن الصناع</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ات</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البتروكيماوية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تغطي المواد البتروكيماوية الأغلبية الكبرى في المواد التي يستهلكها البشر، وذلك من خلال تنوع كبير في الإنتاج وابتكار منتجات جديدة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ولها دور كبير في تنمية المجتمعات في جوانبها الاقتصادية.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يتوقع أن تساهم الصناعات البتروكيماوية في عام 2030م بأكثر من ثلث نمو الطلب العالمي على النفط الخام وأكثر من نصفه بحلول عام 2050م.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تعزز الصناعات البتروكيماوية الدور الكبير للمواد البلاستيكية، وبالتالي زيادة الطلب عليها لا سيما في إنتاج الأسمدة الصناعية، أي أنها تشهد نموًا متسارعًا وتفوقًا على المواد الأخرى، كالحديد الصلب، والألمنيوم. </a:t>
            </a:r>
            <a:endParaRPr kumimoji="0" lang="en-US" sz="20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2876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39486-5A8A-4CE2-8F83-6B876CC11B3E}"/>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نبذه تاريخية</a:t>
            </a:r>
            <a:endParaRPr lang="ar-JO" sz="3200" dirty="0"/>
          </a:p>
        </p:txBody>
      </p:sp>
      <p:sp>
        <p:nvSpPr>
          <p:cNvPr id="3" name="Content Placeholder 2">
            <a:extLst>
              <a:ext uri="{FF2B5EF4-FFF2-40B4-BE49-F238E27FC236}">
                <a16:creationId xmlns:a16="http://schemas.microsoft.com/office/drawing/2014/main" xmlns="" id="{085A3D7C-8A50-47EC-9B8B-AA48BA19796D}"/>
              </a:ext>
            </a:extLst>
          </p:cNvPr>
          <p:cNvSpPr>
            <a:spLocks noGrp="1"/>
          </p:cNvSpPr>
          <p:nvPr>
            <p:ph idx="1"/>
          </p:nvPr>
        </p:nvSpPr>
        <p:spPr/>
        <p:txBody>
          <a:bodyPr>
            <a:normAutofit/>
          </a:bodyPr>
          <a:lstStyle/>
          <a:p>
            <a:pPr marL="342900" marR="0" lvl="0" indent="-342900" algn="just" defTabSz="457200" rtl="1" eaLnBrk="1" fontAlgn="auto" latinLnBrk="0" hangingPunct="1">
              <a:lnSpc>
                <a:spcPct val="110000"/>
              </a:lnSpc>
              <a:spcBef>
                <a:spcPts val="1000"/>
              </a:spcBef>
              <a:spcAft>
                <a:spcPts val="0"/>
              </a:spcAft>
              <a:buClr>
                <a:srgbClr val="A53010"/>
              </a:buClr>
              <a:buSzTx/>
              <a:buFont typeface="Wingdings 3" charset="2"/>
              <a:buChar char=""/>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1923</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فرانز فيشر وهانز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قام</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ب</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تحويل أول أكسيد الكربون والهيدروجين</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المستخرجين من الفحم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إلى مركبات عضوية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mn-ea"/>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إنتاج أول أكسيد الكربون والهيدروجين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حاليا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بكميات كبيرة من الغاز الطبيعي</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1929 والتر بوك اخترع المطاط الصناعي الذي يتكون من الستايرين و البيوتاديين لصنع إطارات السيارات.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1933 قام أوتو روم بلمرة أول زجاج أكريليك ميثيل ميثاكريلات .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1935 اخترع مايكل بيرين البولي إيثيلين .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1937 اخترع والاس هيوم كاروثرز النايلون .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ar-JO" dirty="0"/>
              <a:t>4</a:t>
            </a:r>
          </a:p>
        </p:txBody>
      </p:sp>
    </p:spTree>
    <p:extLst>
      <p:ext uri="{BB962C8B-B14F-4D97-AF65-F5344CB8AC3E}">
        <p14:creationId xmlns:p14="http://schemas.microsoft.com/office/powerpoint/2010/main" val="3059702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حقائق عن الصناع</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ات</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البتروكيماوية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ازداد الاحتياج إلى عمليات التكرير والتكسير في صناعة النفط، وتبع ذلك الازدياد في كميات الأوليفينات مثل الإيثيلين والبروبلين والبيوتيلين، وكذلك الهيدروكربونات البارافينية، وكل هذه المواد الأولية مطلوبة في صناعة البتروكيماويات.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عدّ المنتجات الزراعية مصدرًا مهمّا للكيماويات، مثل الكحول الإيثيلي، وحامض الخليك، والأسيتون، والكحول الميثيلي.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هذه المصادر غير كافية لتغطية المتطلبات المتزايدة من هذه الكيماويات، علاوة على أن إنتاجها من النفط أقل من تكلفة إنتاجها من المصادر الزراعية.</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يتوقع أن تستمر احتياطيات النفط اللازمة لصناعة البتروكيماويات زمناً طويلاً. وبالإضافة إلى النفط يتم الحصول على الإيثان والهيدروكربونات الكبيرة من الغاز الطبيعى، وهذه يتم تحويلها بالتالي إلى إيثيلين وأوليفينات تستخدم كمواد أولية في صناعة البتروكيماويات</a:t>
            </a:r>
            <a:r>
              <a:rPr kumimoji="0" lang="ar-SA" sz="1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1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ar-JO" sz="18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859508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E2FD4-607F-4495-AA6A-55ED61965C4F}"/>
              </a:ext>
            </a:extLst>
          </p:cNvPr>
          <p:cNvSpPr>
            <a:spLocks noGrp="1"/>
          </p:cNvSpPr>
          <p:nvPr>
            <p:ph type="title"/>
          </p:nvPr>
        </p:nvSpPr>
        <p:spPr/>
        <p:txBody>
          <a:bodyPr/>
          <a:lstStyle/>
          <a:p>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حقائق عن الصناع</a:t>
            </a:r>
            <a:r>
              <a:rPr kumimoji="0" lang="ar-JO"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ات</a:t>
            </a:r>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 البتروكيماوية</a:t>
            </a:r>
            <a:endParaRPr lang="ar-JO" dirty="0"/>
          </a:p>
        </p:txBody>
      </p:sp>
      <p:sp>
        <p:nvSpPr>
          <p:cNvPr id="3" name="Content Placeholder 2">
            <a:extLst>
              <a:ext uri="{FF2B5EF4-FFF2-40B4-BE49-F238E27FC236}">
                <a16:creationId xmlns:a16="http://schemas.microsoft.com/office/drawing/2014/main" xmlns="" id="{24E5527F-D704-479E-A3F1-CAA1DC7C4802}"/>
              </a:ext>
            </a:extLst>
          </p:cNvPr>
          <p:cNvSpPr>
            <a:spLocks noGrp="1"/>
          </p:cNvSpPr>
          <p:nvPr>
            <p:ph idx="1"/>
          </p:nvPr>
        </p:nvSpPr>
        <p:spPr/>
        <p:txBody>
          <a:bodyPr/>
          <a:lstStyle/>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أن الطن من الغاز الطبيعي (ميثان) ينتج 2 طن أمونيا، في حين أن طن نافثا ينتج 1.7 طن أمونيا، وذلك بالنسبة للإنتاج العالمي الحالي خلال العقدين الأخيرين.</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تواجه الصناعات البتروكيماوية تحديًا في الحفاظ على البيئة، إذ إنها من الصناعات التي تسهم في التلوث البيئي بمختلف أشكاله، وتحاول الدول المتقدمة الحد من هذه الظاهرة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بالبحث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سيناريو لتكنولوجيا التصنيع النظيف.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kumimoji="0" lang="en-US" sz="17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402448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حقائق عن الصناع</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ات</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البتروكيماوية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يساهم الازدياد في ا</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لسكاني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والنمو الاقتصادي والتطور التكنولوجي إلى زيادة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الطلب</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على المنتجات البتروكيماوية.</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تُشير وكالة الطاقة الدولية إلى إن هناك تزايدًا كبيرًا في الطلب على المواد البلاستيكية، وبالتالي زيادة الطلب على المواد البتروكيماوية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وبالتالي</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زيادة على طلب النفط الخام</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الطلب على النفط من أجل الصناعات الكيميائية والبتروكيميائية يبلغ حوالي 12 مليون برميل، ويتوقع أن يصل لـ 18 مليون برميل في 2050م، حسب وكالة الطاقة الدولية.</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983004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36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تواجه صناعة البتروكيماويات العديد من التحديات في هذه الفترة والتي يمكن حصرها في الآتي:</a:t>
            </a:r>
            <a:r>
              <a:rPr lang="ar-JO" sz="22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endParaRPr lang="en-US" sz="22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1</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ندرة المواد الأولية:</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ct val="20000"/>
              </a:spcBef>
              <a:spcAft>
                <a:spcPts val="800"/>
              </a:spcAft>
              <a:buClr>
                <a:srgbClr val="83992A"/>
              </a:buClr>
              <a:buSzPct val="115000"/>
              <a:buFont typeface="Arial"/>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تُعتبر منطقتا أمريكا الشمالية والشرق الأوسط المصدرين الرئيسيين للمواد الأولية المستخدمة في هذه الصناعة </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من المتوقع أن ينخفض توافر المواد الأولية في أمريكا الشمالية وهو ما سيؤثر سلباً على الصناعة ككل.</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975799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36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0" indent="0" algn="just">
              <a:lnSpc>
                <a:spcPct val="107000"/>
              </a:lnSpc>
              <a:spcBef>
                <a:spcPts val="1000"/>
              </a:spcBef>
              <a:spcAft>
                <a:spcPts val="800"/>
              </a:spcAft>
              <a:buClr>
                <a:srgbClr val="A53010"/>
              </a:buClr>
              <a:buSzTx/>
              <a:buNone/>
              <a:defRPr/>
            </a:pP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	2-</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تقلب أسعار النفط :</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أسعار النفط الخام الذي يتم تكريره لإنتاج البنزين والإيثيلين والبروبيلين وغيرها من البتروكيماويات تشهد تقلّباً دائماً، فقد ارتفعت منذ عام 2005 حتى وصلت إلى 140 دولاراً أمريكياً للبرميل في عام 2008، إلا أنّ الأسعار انخفضت في عام 2014 لتصل من 108 دولاراً أمريكياً للبرميل إلى 34 دولاراً للبرميل بحلول يناير 2015. يتأثر سوق البتروكيماويات كثيراً بسبب تلك التقلبات الحادة في الأسعار، مما يؤدي إلى عدم اليقين وفقدان الثقة لدى المستثمرين الجدد.</a:t>
            </a:r>
            <a:endParaRPr kumimoji="0" lang="en-US"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255730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C0E0B-9271-43E5-B76C-CE2E6F493568}"/>
              </a:ext>
            </a:extLst>
          </p:cNvPr>
          <p:cNvSpPr>
            <a:spLocks noGrp="1"/>
          </p:cNvSpPr>
          <p:nvPr>
            <p:ph type="title"/>
          </p:nvPr>
        </p:nvSpPr>
        <p:spPr/>
        <p:txBody>
          <a:bodyPr/>
          <a:lstStyle/>
          <a:p>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44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endParaRPr lang="ar-JO" dirty="0"/>
          </a:p>
        </p:txBody>
      </p:sp>
      <p:sp>
        <p:nvSpPr>
          <p:cNvPr id="3" name="Content Placeholder 2">
            <a:extLst>
              <a:ext uri="{FF2B5EF4-FFF2-40B4-BE49-F238E27FC236}">
                <a16:creationId xmlns:a16="http://schemas.microsoft.com/office/drawing/2014/main" xmlns="" id="{F6D87DD6-2EA3-425D-8E0D-0715D00542D0}"/>
              </a:ext>
            </a:extLst>
          </p:cNvPr>
          <p:cNvSpPr>
            <a:spLocks noGrp="1"/>
          </p:cNvSpPr>
          <p:nvPr>
            <p:ph idx="1"/>
          </p:nvPr>
        </p:nvSpPr>
        <p:spPr/>
        <p:txBody>
          <a:bodyPr>
            <a:normAutofit/>
          </a:bodyPr>
          <a:lstStyle/>
          <a:p>
            <a:pPr marL="0" lvl="0" indent="0" algn="just">
              <a:lnSpc>
                <a:spcPct val="107000"/>
              </a:lnSpc>
              <a:spcAft>
                <a:spcPts val="800"/>
              </a:spcAft>
              <a:buClr>
                <a:srgbClr val="83992A"/>
              </a:buClr>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3</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تهميش بعض الصناعات البتروكيماوية </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و</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التي تعتمد على مركبات عطرية</a:t>
            </a: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latin typeface="Calibri" panose="020F0502020204030204" pitchFamily="34" charset="0"/>
                <a:ea typeface="Calibri" panose="020F0502020204030204" pitchFamily="34" charset="0"/>
                <a:cs typeface="Arial" panose="020B0604020202020204" pitchFamily="34" charset="0"/>
              </a:rPr>
              <a:t>لانخفاض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أرباحها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و</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ارتفاع تكلفة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الخام</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4-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تباطؤ النمو الاقتصادي العالمي ما يعني انخفاضا في معدلات النمو والطلب.</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Clr>
                <a:srgbClr val="83992A"/>
              </a:buClr>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5</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تذبذب الأسعار للمواد الكيميائية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1244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C0E0B-9271-43E5-B76C-CE2E6F493568}"/>
              </a:ext>
            </a:extLst>
          </p:cNvPr>
          <p:cNvSpPr>
            <a:spLocks noGrp="1"/>
          </p:cNvSpPr>
          <p:nvPr>
            <p:ph type="title"/>
          </p:nvPr>
        </p:nvSpPr>
        <p:spPr/>
        <p:txBody>
          <a:bodyPr/>
          <a:lstStyle/>
          <a:p>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التحديات التي</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تواجه </a:t>
            </a:r>
            <a:r>
              <a:rPr lang="ar-JO"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a:t>
            </a:r>
            <a:r>
              <a:rPr lang="ar-SA" sz="4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صناعة البتروكيما</a:t>
            </a:r>
            <a:r>
              <a:rPr lang="ar-JO" sz="4400" b="1" dirty="0">
                <a:solidFill>
                  <a:srgbClr val="00B0F0"/>
                </a:solidFill>
                <a:latin typeface="Calibri" panose="020F0502020204030204" pitchFamily="34" charset="0"/>
                <a:ea typeface="Calibri" panose="020F0502020204030204" pitchFamily="34" charset="0"/>
                <a:cs typeface="Arial" panose="020B0604020202020204" pitchFamily="34" charset="0"/>
              </a:rPr>
              <a:t>وية</a:t>
            </a:r>
            <a:endParaRPr lang="ar-JO" dirty="0"/>
          </a:p>
        </p:txBody>
      </p:sp>
      <p:sp>
        <p:nvSpPr>
          <p:cNvPr id="3" name="Content Placeholder 2">
            <a:extLst>
              <a:ext uri="{FF2B5EF4-FFF2-40B4-BE49-F238E27FC236}">
                <a16:creationId xmlns:a16="http://schemas.microsoft.com/office/drawing/2014/main" xmlns="" id="{F6D87DD6-2EA3-425D-8E0D-0715D00542D0}"/>
              </a:ext>
            </a:extLst>
          </p:cNvPr>
          <p:cNvSpPr>
            <a:spLocks noGrp="1"/>
          </p:cNvSpPr>
          <p:nvPr>
            <p:ph idx="1"/>
          </p:nvPr>
        </p:nvSpPr>
        <p:spPr/>
        <p:txBody>
          <a:bodyPr>
            <a:normAutofit/>
          </a:bodyPr>
          <a:lstStyle/>
          <a:p>
            <a:pPr marL="0" marR="0" lvl="0" indent="0" algn="just" defTabSz="914400" rtl="1" eaLnBrk="1" fontAlgn="auto" latinLnBrk="0" hangingPunct="1">
              <a:lnSpc>
                <a:spcPct val="107000"/>
              </a:lnSpc>
              <a:spcBef>
                <a:spcPts val="1000"/>
              </a:spcBef>
              <a:spcAft>
                <a:spcPts val="800"/>
              </a:spcAft>
              <a:buClrTx/>
              <a:buSzTx/>
              <a:buNone/>
              <a:tabLst/>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6-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التحديات في مجالات التبادل التجاري</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والقيود الحكومية التي تفرضها بعض الدول على تجارة النفط،.</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defTabSz="914400">
              <a:lnSpc>
                <a:spcPct val="107000"/>
              </a:lnSpc>
              <a:spcBef>
                <a:spcPts val="1000"/>
              </a:spcBef>
              <a:spcAft>
                <a:spcPts val="800"/>
              </a:spcAft>
              <a:buClrTx/>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7-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التوجه الأوروبي العام لتقييد مشاريع الاستثمار في كل ما يرتبط بالوقود النفطي والتقليدي بشكل عام.</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defTabSz="914400">
              <a:lnSpc>
                <a:spcPct val="107000"/>
              </a:lnSpc>
              <a:spcBef>
                <a:spcPts val="1000"/>
              </a:spcBef>
              <a:spcAft>
                <a:spcPts val="800"/>
              </a:spcAft>
              <a:buClrTx/>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8-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للكثير من الدول المستهلكة للبتروكيميائيات</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والتزامها باتفاقية المناخ نحو الوقود المتجدد والطاقة النظيفة.</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indent="-228600" algn="just" defTabSz="914400">
              <a:lnSpc>
                <a:spcPct val="107000"/>
              </a:lnSpc>
              <a:spcBef>
                <a:spcPts val="1000"/>
              </a:spcBef>
              <a:spcAft>
                <a:spcPts val="800"/>
              </a:spcAft>
              <a:buClrTx/>
              <a:buSzTx/>
              <a:buFont typeface="Arial" panose="020B0604020202020204" pitchFamily="34" charset="0"/>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None/>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909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أضرار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على الصحة والبيئة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200" b="1" dirty="0">
                <a:solidFill>
                  <a:srgbClr val="C00000"/>
                </a:solidFill>
                <a:latin typeface="Calibri" panose="020F0502020204030204" pitchFamily="34" charset="0"/>
                <a:ea typeface="Calibri" panose="020F0502020204030204" pitchFamily="34" charset="0"/>
                <a:cs typeface="Arial" panose="020B0604020202020204" pitchFamily="34" charset="0"/>
              </a:rPr>
              <a:t>تأثيرها على الصحة</a:t>
            </a:r>
            <a:r>
              <a:rPr lang="ar-JO" sz="2200" b="1" dirty="0">
                <a:solidFill>
                  <a:srgbClr val="C00000"/>
                </a:solidFill>
                <a:latin typeface="Calibri" panose="020F0502020204030204" pitchFamily="34" charset="0"/>
                <a:ea typeface="Calibri" panose="020F0502020204030204" pitchFamily="34" charset="0"/>
                <a:cs typeface="Arial" panose="020B0604020202020204" pitchFamily="34" charset="0"/>
              </a:rPr>
              <a:t>:-</a:t>
            </a:r>
            <a:r>
              <a:rPr lang="ar-SA" sz="2200" b="1" dirty="0">
                <a:solidFill>
                  <a:srgbClr val="C00000"/>
                </a:solidFill>
                <a:latin typeface="Calibri" panose="020F0502020204030204" pitchFamily="34" charset="0"/>
                <a:ea typeface="Calibri" panose="020F0502020204030204" pitchFamily="34" charset="0"/>
                <a:cs typeface="Arial" panose="020B0604020202020204" pitchFamily="34" charset="0"/>
              </a:rPr>
              <a:t> </a:t>
            </a:r>
            <a:endParaRPr lang="ar-JO" sz="22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000"/>
              </a:spcBef>
              <a:spcAft>
                <a:spcPts val="800"/>
              </a:spcAft>
              <a:buClr>
                <a:srgbClr val="A53010"/>
              </a:buClr>
              <a:buSzTx/>
              <a:buFontTx/>
              <a:buChar char="-"/>
              <a:defRPr/>
            </a:pP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صناعات البتروكيميائية مادة آمنة في المنتجات المختلفة </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باستثناء </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نوعاً واحداً وهو عديد الفينايل فهو يسبب مشكلات صحية إذا أحرق بعد الاستعمال أو صنع في ظروف غير آمنة</a:t>
            </a:r>
            <a:r>
              <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latin typeface="Calibri" panose="020F0502020204030204" pitchFamily="34" charset="0"/>
                <a:ea typeface="Calibri" panose="020F0502020204030204" pitchFamily="34" charset="0"/>
                <a:cs typeface="Arial" panose="020B0604020202020204" pitchFamily="34" charset="0"/>
              </a:rPr>
              <a:t>مع التأكيد بأنه لا يسبب مشكلات صحية مادام يستخدم بدون تسخين أو حرق. </a:t>
            </a:r>
            <a:endParaRPr lang="ar-JO" sz="22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lang="ar-JO" sz="2200" b="1" dirty="0">
              <a:solidFill>
                <a:srgbClr val="7030A0"/>
              </a:solidFill>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497823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أضرار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 على الصحة والبيئة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تأثيرها على ا</a:t>
            </a:r>
            <a:r>
              <a:rPr kumimoji="0" lang="ar-JO"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لبيئة:-</a:t>
            </a:r>
            <a:r>
              <a:rPr kumimoji="0" lang="ar-SA"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kumimoji="0" lang="ar-JO" sz="2200" b="1" i="0" u="none" strike="noStrike" kern="1200" cap="none" spc="0" normalizeH="0" baseline="0" noProof="0" dirty="0">
                <a:ln>
                  <a:noFill/>
                </a:ln>
                <a:solidFill>
                  <a:srgbClr val="7030A0"/>
                </a:solidFill>
                <a:effectLst/>
                <a:uLnTx/>
                <a:uFillTx/>
                <a:latin typeface="Garamond" panose="02020404030301010803"/>
                <a:ea typeface="+mn-ea"/>
                <a:cs typeface="Times New Roman" panose="02020603050405020304" pitchFamily="18" charset="0"/>
              </a:rPr>
              <a:t>تلوث الهواء تحتوي الانبعاثات الهوائية الناتجة من عمليات التصنيع الكيميائي على العديد من المواد السامة التي تؤثر على البيئة.</a:t>
            </a:r>
          </a:p>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تلوث المياه </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خلال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التلوث الصناعي</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بسبب تصريف المواد الكيميائية </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او </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من خلال الزراعة حيث أن استخدام المواد الكيميائية يلوث المياه الجوفية والسطحية</a:t>
            </a:r>
            <a:r>
              <a:rPr lang="ar-JO"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او</a:t>
            </a:r>
            <a:r>
              <a:rPr lang="ar-SA" sz="2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تفريغ النفط أو الوقود في المجاري المائية أو عدم معالجة مياه الصرف الصحي</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عمليات معالجة النفايات والمياه العادمة. </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1178975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54E09F-CB0F-4035-8A08-D9A67A628033}"/>
              </a:ext>
            </a:extLst>
          </p:cNvPr>
          <p:cNvSpPr>
            <a:spLocks noGrp="1"/>
          </p:cNvSpPr>
          <p:nvPr>
            <p:ph type="title"/>
          </p:nvPr>
        </p:nvSpPr>
        <p:spPr/>
        <p:txBody>
          <a:bodyPr/>
          <a:lstStyle/>
          <a:p>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أضرار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kumimoji="0" lang="ar-SA" sz="3600" b="1" i="0" u="none" strike="noStrike" kern="1200" cap="none" spc="0" normalizeH="0" baseline="0" noProof="0" dirty="0">
                <a:ln w="3175" cmpd="sng">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 على الصحة والبيئة</a:t>
            </a:r>
            <a:endParaRPr lang="ar-JO" dirty="0"/>
          </a:p>
        </p:txBody>
      </p:sp>
      <p:sp>
        <p:nvSpPr>
          <p:cNvPr id="3" name="Content Placeholder 2">
            <a:extLst>
              <a:ext uri="{FF2B5EF4-FFF2-40B4-BE49-F238E27FC236}">
                <a16:creationId xmlns:a16="http://schemas.microsoft.com/office/drawing/2014/main" xmlns="" id="{55D5EC4A-3814-4B49-9659-F3A52BAA0594}"/>
              </a:ext>
            </a:extLst>
          </p:cNvPr>
          <p:cNvSpPr>
            <a:spLocks noGrp="1"/>
          </p:cNvSpPr>
          <p:nvPr>
            <p:ph idx="1"/>
          </p:nvPr>
        </p:nvSpPr>
        <p:spPr/>
        <p:txBody>
          <a:bodyPr/>
          <a:lstStyle/>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يُمكن</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للتلوث الناتج عن النفايات النووية والكيميائية أن تترك آثارًا سلبية جداَ على البيئة، إذا ما تم نشرها مباشرة في الهواء أو وضعها في الأرض من خلال سوء الاستخدام والتخزين، إذ إن لهذه النفايات خصوصية البقاء "نشطة" في البيئة لفترة طويلة جداً</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285750" marR="0" lvl="0" indent="-285750" algn="just" defTabSz="457200" rtl="1" eaLnBrk="1" fontAlgn="auto" latinLnBrk="0" hangingPunct="1">
              <a:lnSpc>
                <a:spcPct val="107000"/>
              </a:lnSpc>
              <a:spcBef>
                <a:spcPts val="1000"/>
              </a:spcBef>
              <a:spcAft>
                <a:spcPts val="800"/>
              </a:spcAft>
              <a:buClr>
                <a:srgbClr val="A53010"/>
              </a:buClr>
              <a:buSzTx/>
              <a:buFontTx/>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تسبب النفايات الكيميائية والمبيدات الحشرية خاصة في حدوث الطفرات الجينية، إضافةً إلى تأثيرها القاتل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لكائنات الحية.</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03819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960F0-3ECE-49E9-8DDD-AE8BC306C810}"/>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نبذه تاريخية</a:t>
            </a:r>
            <a:endParaRPr lang="ar-JO" sz="3200" dirty="0"/>
          </a:p>
        </p:txBody>
      </p:sp>
      <p:sp>
        <p:nvSpPr>
          <p:cNvPr id="3" name="Content Placeholder 2">
            <a:extLst>
              <a:ext uri="{FF2B5EF4-FFF2-40B4-BE49-F238E27FC236}">
                <a16:creationId xmlns:a16="http://schemas.microsoft.com/office/drawing/2014/main" xmlns="" id="{69B40F32-3DD2-4DFA-8B81-0D2DB682425B}"/>
              </a:ext>
            </a:extLst>
          </p:cNvPr>
          <p:cNvSpPr>
            <a:spLocks noGrp="1"/>
          </p:cNvSpPr>
          <p:nvPr>
            <p:ph idx="1"/>
          </p:nvPr>
        </p:nvSpPr>
        <p:spPr/>
        <p:txBody>
          <a:bodyPr>
            <a:normAutofit/>
          </a:bodyPr>
          <a:lstStyle/>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1938 اخترع أوتو باير البولي يوريثين . </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1939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ظهرت عملية صناعة جديدة لتحويل النافثينات النفطية إلى هيدروكربونات أروماتية.</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1941 اخترع روي بلونكيت مادة التفلون . </a:t>
            </a:r>
            <a:endParaRPr kumimoji="0" lang="en-US" sz="22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1946 اخترع البوليستر . </a:t>
            </a:r>
            <a:endParaRPr kumimoji="0" lang="en-US" sz="22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1949 حول فريتز ستاستني البوليسترين إلى رغوة. </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1965 اخترعت ستيفاني</a:t>
            </a:r>
            <a:r>
              <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كووليك ألياف كيفلار.</a:t>
            </a:r>
            <a:endParaRPr kumimoji="0" lang="ar-JO" sz="2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ar-JO" dirty="0"/>
              <a:t>5</a:t>
            </a:r>
          </a:p>
        </p:txBody>
      </p:sp>
    </p:spTree>
    <p:extLst>
      <p:ext uri="{BB962C8B-B14F-4D97-AF65-F5344CB8AC3E}">
        <p14:creationId xmlns:p14="http://schemas.microsoft.com/office/powerpoint/2010/main" val="937634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كيفية التخلص من مخلفات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يُوجد عدّة </a:t>
            </a: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طرق</a:t>
            </a: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للتخلص من مخلفات الصناعات الكيميائية الضارة بالبيئة</a:t>
            </a: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و منها</a:t>
            </a: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حرق النفايات العضوية:</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يمكن لهذه الطريقة تدمير النفايات العضوية وتقليل حجم المساحة اللازمة للتخزين أو التخلص من النفايات، لكن يجب أن تكون المحرقة متوافقة مع قانون الهواء النظيف حتى لا تطلق النفايات السامة في البيئة. </a:t>
            </a:r>
            <a:endPar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أخذ النفايات الصلبة إلى المرفق:</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يتم التخلص من غالبية النفايات الصلبة في مكب للنفايات، أو كومة نفايات، أو مستودعات سطحية، أو وحدة معالجة أرضية. </a:t>
            </a:r>
            <a:endParaRPr kumimoji="0" lang="en-US"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681142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SA" sz="36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كيفية التخلص من مخلفات الصناعات </a:t>
            </a:r>
            <a:r>
              <a:rPr kumimoji="0" lang="ar-SA"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البتروكيما</a:t>
            </a:r>
            <a:r>
              <a:rPr kumimoji="0" lang="ar-JO" sz="44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وية</a:t>
            </a:r>
            <a:r>
              <a:rPr lang="ar-JO" sz="1200" dirty="0"/>
              <a:t/>
            </a:r>
            <a:br>
              <a:rPr lang="ar-JO" sz="1200" dirty="0"/>
            </a:b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fontScale="25000" lnSpcReduction="20000"/>
          </a:bodyPr>
          <a:lstStyle/>
          <a:p>
            <a:pPr marL="0" indent="0" algn="just">
              <a:lnSpc>
                <a:spcPct val="107000"/>
              </a:lnSpc>
              <a:spcBef>
                <a:spcPts val="1000"/>
              </a:spcBef>
              <a:spcAft>
                <a:spcPts val="800"/>
              </a:spcAft>
              <a:buClr>
                <a:srgbClr val="A53010"/>
              </a:buClr>
              <a:buSzTx/>
              <a:buNone/>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آبار الحقن تحت الأرض:</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just" defTabSz="914400" rtl="1"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التخلص من النفايات السائلة الخطرة يكون في </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حقنها في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بئر حقن تحت الأرض بشكل آمن. </a:t>
            </a:r>
            <a:endPar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استخدام المنتجات المعاد تدويرها. </a:t>
            </a:r>
            <a:endPar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استهلاك مواد التنظيف الكيميائية التي تستخدم في المنزل قبل انتهاء صلاحيتها.</a:t>
            </a:r>
            <a:endParaRPr kumimoji="0" lang="en-US"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التأكد من إغلاق حفرة الصرف الصحي بإحكام لمنع التسرب. </a:t>
            </a:r>
            <a:endParaRPr kumimoji="0" lang="en-US"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إعادة استخدام مخلفات الخضراوات والفواكه كسماد نباتي</a:t>
            </a: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just" defTabSz="457200" rtl="1" eaLnBrk="1" fontAlgn="auto" latinLnBrk="0" hangingPunct="1">
              <a:lnSpc>
                <a:spcPct val="107000"/>
              </a:lnSpc>
              <a:spcBef>
                <a:spcPct val="20000"/>
              </a:spcBef>
              <a:spcAft>
                <a:spcPts val="800"/>
              </a:spcAft>
              <a:buClr>
                <a:srgbClr val="83992A"/>
              </a:buClr>
              <a:buSzPct val="115000"/>
              <a:buFont typeface="Arial"/>
              <a:buNone/>
              <a:tabLst/>
              <a:defRPr/>
            </a:pPr>
            <a:r>
              <a:rPr kumimoji="0" lang="ar-JO"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ar-SA"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استخدام المبيدات الحشرية غير الكيماوية. </a:t>
            </a:r>
            <a:endParaRPr kumimoji="0" lang="ar-JO" sz="8000" b="1" i="0" u="none" strike="noStrike" kern="12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457200" rtl="1" eaLnBrk="1" fontAlgn="auto" latinLnBrk="0" hangingPunct="1">
              <a:lnSpc>
                <a:spcPct val="107000"/>
              </a:lnSpc>
              <a:spcBef>
                <a:spcPct val="20000"/>
              </a:spcBef>
              <a:spcAft>
                <a:spcPts val="800"/>
              </a:spcAft>
              <a:buClr>
                <a:srgbClr val="83992A"/>
              </a:buClr>
              <a:buSzPct val="115000"/>
              <a:buFont typeface="Arial"/>
              <a:buNone/>
              <a:tabLst/>
              <a:defRPr/>
            </a:pPr>
            <a:r>
              <a:rPr lang="ar-JO" sz="8000" b="1" dirty="0" smtClean="0">
                <a:solidFill>
                  <a:srgbClr val="7030A0"/>
                </a:solidFill>
                <a:latin typeface="Calibri" panose="020F0502020204030204" pitchFamily="34" charset="0"/>
                <a:ea typeface="Calibri" panose="020F0502020204030204" pitchFamily="34" charset="0"/>
                <a:cs typeface="Arial" panose="020B0604020202020204" pitchFamily="34" charset="0"/>
              </a:rPr>
              <a:t>51</a:t>
            </a:r>
            <a:endParaRPr kumimoji="0" lang="en-US" sz="8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latin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1000"/>
              </a:spcBef>
              <a:spcAft>
                <a:spcPts val="800"/>
              </a:spcAft>
              <a:buClr>
                <a:srgbClr val="A53010"/>
              </a:buClr>
              <a:buSzTx/>
              <a:buNone/>
              <a:defRPr/>
            </a:pP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lang="ar-JO" dirty="0"/>
              <a:t>ئ</a:t>
            </a:r>
          </a:p>
        </p:txBody>
      </p:sp>
    </p:spTree>
    <p:extLst>
      <p:ext uri="{BB962C8B-B14F-4D97-AF65-F5344CB8AC3E}">
        <p14:creationId xmlns:p14="http://schemas.microsoft.com/office/powerpoint/2010/main" val="152658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kumimoji="0" lang="ar-JO"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Arial" panose="020B0604020202020204" pitchFamily="34" charset="0"/>
              </a:rPr>
              <a:t>الصناعات البتروكيماويات</a:t>
            </a: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هي العمليات التي يتم من خلالها تحويل مكونات النفط أوالفاز الطبيعي او مشتقاتهما (كمواد خام) لعدد كبير من المواد الكيميائية العضوية  و غير العضوية تسمى بالبتروكيماويات او المنتجات البتروكيماوية.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يعد البلاستيك البوليمر من أكثر المنتجات البتروكيميائية شيوعا.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البتروكيماويات تُدخل في الكثير من الصناعات المختلفة و الهامة حول العالم. فالمواد المركّبة البتروكيماوية تؤدي في الواقع أداءً أفضل بكثير من المواد الأولية التي تُستخدم لأداء نفس الأغراض؛ وذلك بسبب خصائصها </a:t>
            </a:r>
            <a:r>
              <a:rPr kumimoji="0" lang="ar-JO" sz="2000" b="1" i="0" u="none" strike="noStrike" kern="12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الفريدة.</a:t>
            </a:r>
          </a:p>
          <a:p>
            <a:pPr marL="342900" indent="-342900" algn="ctr">
              <a:lnSpc>
                <a:spcPct val="107000"/>
              </a:lnSpc>
              <a:spcBef>
                <a:spcPts val="1000"/>
              </a:spcBef>
              <a:spcAft>
                <a:spcPts val="800"/>
              </a:spcAft>
              <a:buClr>
                <a:srgbClr val="A53010"/>
              </a:buClr>
              <a:buSzTx/>
              <a:buFont typeface="Wingdings 3" charset="2"/>
              <a:buChar char=""/>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6</a:t>
            </a:r>
            <a:endParaRPr kumimoji="0" lang="en-US" sz="20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008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مبدأ عمل المصانع البتروكيماوية</a:t>
            </a: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a:bodyPr>
          <a:lstStyle/>
          <a:p>
            <a:pPr marL="342900" indent="-342900" algn="just">
              <a:lnSpc>
                <a:spcPct val="107000"/>
              </a:lnSpc>
              <a:spcBef>
                <a:spcPts val="1000"/>
              </a:spcBef>
              <a:spcAft>
                <a:spcPts val="800"/>
              </a:spcAft>
              <a:buClr>
                <a:srgbClr val="A53010"/>
              </a:buClr>
              <a:buSzTx/>
              <a:buFont typeface="Wingdings 3" charset="2"/>
              <a:buChar char=""/>
              <a:defRPr/>
            </a:pPr>
            <a:r>
              <a:rPr lang="ar-SA"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تقوم مصانع البتروكيماويات بتحويل الموارد الطبيعية مثل النفط الخام والغاز الطبيعي والخامات والمعادن إلى مجموعة واسعة من التطبيقات، فهي تنتج العديد من اللبنات الأساسية لعمليات الصناعة، بما في ذلك الإيثيلين والبروبيلين والبوتادين والعطريات.</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ctr" defTabSz="457200" rtl="1" eaLnBrk="1" fontAlgn="auto" latinLnBrk="0" hangingPunct="1">
              <a:lnSpc>
                <a:spcPct val="107000"/>
              </a:lnSpc>
              <a:spcBef>
                <a:spcPts val="1000"/>
              </a:spcBef>
              <a:spcAft>
                <a:spcPts val="800"/>
              </a:spcAft>
              <a:buClr>
                <a:srgbClr val="A53010"/>
              </a:buClr>
              <a:buSzTx/>
              <a:buFont typeface="Wingdings 3" charset="2"/>
              <a:buChar char=""/>
              <a:tabLst/>
              <a:defRPr/>
            </a:pPr>
            <a:r>
              <a:rPr lang="ar-JO" dirty="0" smtClean="0"/>
              <a:t>7</a:t>
            </a:r>
            <a:endParaRPr lang="ar-JO" dirty="0"/>
          </a:p>
        </p:txBody>
      </p:sp>
    </p:spTree>
    <p:extLst>
      <p:ext uri="{BB962C8B-B14F-4D97-AF65-F5344CB8AC3E}">
        <p14:creationId xmlns:p14="http://schemas.microsoft.com/office/powerpoint/2010/main" val="147024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المواد الهيدروكربونية الخام المستخدمة في الصناعات البتروكيماوي</a:t>
            </a:r>
            <a:r>
              <a:rPr lang="ar-JO" sz="3200" b="1" dirty="0">
                <a:solidFill>
                  <a:srgbClr val="00B0F0"/>
                </a:solidFill>
                <a:latin typeface="Calibri" panose="020F0502020204030204" pitchFamily="34" charset="0"/>
                <a:ea typeface="Calibri" panose="020F0502020204030204" pitchFamily="34" charset="0"/>
                <a:cs typeface="Arial" panose="020B0604020202020204" pitchFamily="34" charset="0"/>
              </a:rPr>
              <a:t>ة</a:t>
            </a: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fontScale="77500" lnSpcReduction="20000"/>
          </a:bodyPr>
          <a:lstStyle/>
          <a:p>
            <a:pPr marL="342900" indent="-342900" algn="just">
              <a:lnSpc>
                <a:spcPct val="107000"/>
              </a:lnSpc>
              <a:spcBef>
                <a:spcPts val="1000"/>
              </a:spcBef>
              <a:spcAft>
                <a:spcPts val="800"/>
              </a:spcAft>
              <a:buClr>
                <a:srgbClr val="A53010"/>
              </a:buClr>
              <a:buSzTx/>
              <a:buFont typeface="Wingdings 3" charset="2"/>
              <a:buChar char=""/>
              <a:defRPr/>
            </a:pPr>
            <a:r>
              <a:rPr lang="ar-SA"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هناك عدد من المواد الهامة التي تدخل في إنتاج البتروكيماويات، ألا و هي :-</a:t>
            </a:r>
            <a:endParaRPr lang="en-US"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 - </a:t>
            </a:r>
            <a:r>
              <a:rPr lang="ar-SA"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الهيدروكربونات والتي تُعد أو تُمثل المواد الخام الأولية التي تستخدم بشكل رئيسي فى استخدام البتروكيماويات.</a:t>
            </a:r>
            <a:endParaRPr lang="en-US"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Aft>
                <a:spcPts val="800"/>
              </a:spcAft>
              <a:buNone/>
            </a:pPr>
            <a:r>
              <a:rPr lang="ar-JO"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ب - </a:t>
            </a:r>
            <a:r>
              <a:rPr lang="ar-SA"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ثم تأتي المواد التي يتم الحصول عليها من خلال معالجة الغاز الطبيعي والتي تأتي على رأسها كلًا من  الميثان، و الإيثان، و البروبان، و البيوتان.</a:t>
            </a:r>
            <a:endParaRPr lang="ar-JO"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lang="ar-JO" b="1" dirty="0">
                <a:solidFill>
                  <a:srgbClr val="7030A0"/>
                </a:solidFill>
                <a:latin typeface="Calibri" panose="020F0502020204030204" pitchFamily="34" charset="0"/>
                <a:ea typeface="Calibri" panose="020F0502020204030204" pitchFamily="34" charset="0"/>
                <a:cs typeface="Arial" panose="020B0604020202020204" pitchFamily="34" charset="0"/>
              </a:rPr>
              <a:t>ث - </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التي يتم استخراجها من مصافي البترول، مثل : النفثا وزيت الغاز، و هناك أيضًا البنزين، و التولوين، والزيلين، </a:t>
            </a: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1000"/>
              </a:spcBef>
              <a:spcAft>
                <a:spcPts val="800"/>
              </a:spcAft>
              <a:buClrTx/>
              <a:buSzTx/>
              <a:buNone/>
              <a:tabLst/>
              <a:defRPr/>
            </a:pPr>
            <a:r>
              <a:rPr kumimoji="0" lang="ar-JO"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ج - </a:t>
            </a:r>
            <a:r>
              <a:rPr kumimoji="0" lang="ar-SA"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المواد التي تعمل كوسيط في إنتاج البتروكيماويات مثل: الايثلين، البروبيلين، البوتينات و البيوتاديين . البنزين.</a:t>
            </a: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ctr">
              <a:lnSpc>
                <a:spcPct val="107000"/>
              </a:lnSpc>
              <a:spcBef>
                <a:spcPts val="1000"/>
              </a:spcBef>
              <a:spcAft>
                <a:spcPts val="800"/>
              </a:spcAft>
              <a:buClr>
                <a:srgbClr val="A53010"/>
              </a:buClr>
              <a:buSzTx/>
              <a:buFont typeface="Wingdings 3" charset="2"/>
              <a:buChar char=""/>
              <a:defRPr/>
            </a:pPr>
            <a:r>
              <a:rPr lang="ar-JO" sz="2400" dirty="0" smtClean="0">
                <a:solidFill>
                  <a:srgbClr val="7030A0"/>
                </a:solidFill>
                <a:latin typeface="Calibri" panose="020F0502020204030204" pitchFamily="34" charset="0"/>
                <a:ea typeface="Calibri" panose="020F0502020204030204" pitchFamily="34" charset="0"/>
                <a:cs typeface="Arial" panose="020B0604020202020204" pitchFamily="34" charset="0"/>
              </a:rPr>
              <a:t>8</a:t>
            </a: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269954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E4BF-C24E-4DA4-946B-CE955C75674B}"/>
              </a:ext>
            </a:extLst>
          </p:cNvPr>
          <p:cNvSpPr>
            <a:spLocks noGrp="1"/>
          </p:cNvSpPr>
          <p:nvPr>
            <p:ph type="title"/>
          </p:nvPr>
        </p:nvSpPr>
        <p:spPr/>
        <p:txBody>
          <a:bodyPr>
            <a:normAutofit/>
          </a:bodyPr>
          <a:lstStyle/>
          <a:p>
            <a:r>
              <a:rPr lang="ar-JO" sz="32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مراحل التصناعات البتروكيماوية</a:t>
            </a:r>
            <a:endParaRPr lang="ar-JO" sz="3200" dirty="0"/>
          </a:p>
        </p:txBody>
      </p:sp>
      <p:sp>
        <p:nvSpPr>
          <p:cNvPr id="3" name="Content Placeholder 2">
            <a:extLst>
              <a:ext uri="{FF2B5EF4-FFF2-40B4-BE49-F238E27FC236}">
                <a16:creationId xmlns:a16="http://schemas.microsoft.com/office/drawing/2014/main" xmlns="" id="{7CF0028F-3380-4A80-AC90-0AE4A974EF9A}"/>
              </a:ext>
            </a:extLst>
          </p:cNvPr>
          <p:cNvSpPr>
            <a:spLocks noGrp="1"/>
          </p:cNvSpPr>
          <p:nvPr>
            <p:ph idx="1"/>
          </p:nvPr>
        </p:nvSpPr>
        <p:spPr/>
        <p:txBody>
          <a:bodyPr>
            <a:normAutofit lnSpcReduction="10000"/>
          </a:bodyPr>
          <a:lstStyle/>
          <a:p>
            <a:pPr marL="342900" indent="-342900" algn="just">
              <a:lnSpc>
                <a:spcPct val="107000"/>
              </a:lnSpc>
              <a:spcBef>
                <a:spcPts val="1000"/>
              </a:spcBef>
              <a:spcAft>
                <a:spcPts val="800"/>
              </a:spcAft>
              <a:buClr>
                <a:srgbClr val="A53010"/>
              </a:buClr>
              <a:buSzTx/>
              <a:buFont typeface="Wingdings 3" charset="2"/>
              <a:buChar char=""/>
              <a:defRPr/>
            </a:pP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تحديد المادة الخام الأولية والتي تُسمى مادة التغذية </a:t>
            </a:r>
            <a:r>
              <a:rPr lang="en-US"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Feedstock</a:t>
            </a:r>
            <a:r>
              <a:rPr lang="ar-JO"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p>
          <a:p>
            <a:pPr marL="0" indent="0" algn="just">
              <a:lnSpc>
                <a:spcPct val="107000"/>
              </a:lnSpc>
              <a:spcBef>
                <a:spcPts val="1000"/>
              </a:spcBef>
              <a:spcAft>
                <a:spcPts val="800"/>
              </a:spcAft>
              <a:buClr>
                <a:srgbClr val="A53010"/>
              </a:buClr>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ar-JO" sz="2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هذه المادة هي إما من النفط الخام وإما من الغاز الطبيعي، وهذه المواد تكون في مصانع البتروكيماويات كمخاليط أو غازات بترولية مسالة.</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 </a:t>
            </a:r>
          </a:p>
          <a:p>
            <a:pPr marL="342900" indent="-342900" algn="just">
              <a:lnSpc>
                <a:spcPct val="107000"/>
              </a:lnSpc>
              <a:spcBef>
                <a:spcPts val="1000"/>
              </a:spcBef>
              <a:spcAft>
                <a:spcPts val="800"/>
              </a:spcAft>
              <a:buClr>
                <a:srgbClr val="A53010"/>
              </a:buClr>
              <a:buSzTx/>
              <a:buFont typeface="Wingdings 3" charset="2"/>
              <a:buChar char=""/>
              <a:defRPr/>
            </a:pP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معالجة المواد الخام لإنتاج البتروكيماويات الأساسية </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Basic Petrochemicals</a:t>
            </a:r>
            <a:r>
              <a:rPr kumimoji="0" lang="ar-JO"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indent="0" algn="just">
              <a:lnSpc>
                <a:spcPct val="107000"/>
              </a:lnSpc>
              <a:spcBef>
                <a:spcPts val="1000"/>
              </a:spcBef>
              <a:spcAft>
                <a:spcPts val="800"/>
              </a:spcAft>
              <a:buClr>
                <a:srgbClr val="A53010"/>
              </a:buClr>
              <a:buSzTx/>
              <a:buNone/>
              <a:defRPr/>
            </a:pPr>
            <a:r>
              <a:rPr lang="ar-JO" sz="2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kumimoji="0" lang="ar-JO" sz="2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rPr>
              <a:t>وهي إما مجموعة الأوليفينات (الإيثيلين، والبروبيلين، والبيوتاديين)، أو العطريات (البنزل، والتلوين، والزيلينات)، أو غاز التشييد (الهيدروجين، وأول أكسيد الكربون). </a:t>
            </a:r>
          </a:p>
          <a:p>
            <a:pPr marL="342900" indent="-342900" algn="ctr">
              <a:lnSpc>
                <a:spcPct val="107000"/>
              </a:lnSpc>
              <a:spcBef>
                <a:spcPts val="1000"/>
              </a:spcBef>
              <a:spcAft>
                <a:spcPts val="800"/>
              </a:spcAft>
              <a:buClr>
                <a:srgbClr val="A53010"/>
              </a:buClr>
              <a:buSzTx/>
              <a:buFont typeface="Wingdings 3" charset="2"/>
              <a:buChar char=""/>
              <a:defRPr/>
            </a:pPr>
            <a:r>
              <a:rPr kumimoji="0" lang="ar-JO" sz="2400" b="0" i="0" u="none" strike="noStrike" kern="1200" cap="none" spc="0" normalizeH="0" baseline="0" noProof="0" dirty="0" smtClean="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9</a:t>
            </a: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kumimoji="0" lang="en-US" sz="2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Bef>
                <a:spcPts val="1000"/>
              </a:spcBef>
              <a:spcAft>
                <a:spcPts val="800"/>
              </a:spcAft>
              <a:buClr>
                <a:srgbClr val="A53010"/>
              </a:buClr>
              <a:buSzTx/>
              <a:buFont typeface="Wingdings 3" charset="2"/>
              <a:buChar char=""/>
              <a:defRPr/>
            </a:pPr>
            <a:endParaRPr lang="ar-JO" sz="24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457200" rtl="1" eaLnBrk="1" fontAlgn="auto" latinLnBrk="0" hangingPunct="1">
              <a:lnSpc>
                <a:spcPct val="107000"/>
              </a:lnSpc>
              <a:spcBef>
                <a:spcPts val="1000"/>
              </a:spcBef>
              <a:spcAft>
                <a:spcPts val="800"/>
              </a:spcAft>
              <a:buClr>
                <a:srgbClr val="A53010"/>
              </a:buClr>
              <a:buSzTx/>
              <a:buFont typeface="Wingdings 3" charset="2"/>
              <a:buChar char=""/>
              <a:tabLst/>
              <a:defRPr/>
            </a:pPr>
            <a:endParaRPr lang="ar-JO" dirty="0"/>
          </a:p>
        </p:txBody>
      </p:sp>
    </p:spTree>
    <p:extLst>
      <p:ext uri="{BB962C8B-B14F-4D97-AF65-F5344CB8AC3E}">
        <p14:creationId xmlns:p14="http://schemas.microsoft.com/office/powerpoint/2010/main" val="38794211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2866</TotalTime>
  <Words>3464</Words>
  <Application>Microsoft Office PowerPoint</Application>
  <PresentationFormat>Widescreen</PresentationFormat>
  <Paragraphs>635</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Garamond</vt:lpstr>
      <vt:lpstr>Times New Roman</vt:lpstr>
      <vt:lpstr>Wingdings 3</vt:lpstr>
      <vt:lpstr>Organic</vt:lpstr>
      <vt:lpstr>البتروكيماويات  د.عبدالرحمن قطيشات </vt:lpstr>
      <vt:lpstr>البتروكيماويات</vt:lpstr>
      <vt:lpstr>نبذه تاريخية</vt:lpstr>
      <vt:lpstr>نبذه تاريخية</vt:lpstr>
      <vt:lpstr>نبذه تاريخية</vt:lpstr>
      <vt:lpstr>الصناعات البتروكيماويات</vt:lpstr>
      <vt:lpstr>مبدأ عمل المصانع البتروكيماوية</vt:lpstr>
      <vt:lpstr>المواد الهيدروكربونية الخام المستخدمة في الصناعات البتروكيماوية</vt:lpstr>
      <vt:lpstr>مراحل التصناعات البتروكيماوية</vt:lpstr>
      <vt:lpstr>مراحل التصناعات البتروكيماوية</vt:lpstr>
      <vt:lpstr>مراحل التصناعات البتروكيماوية</vt:lpstr>
      <vt:lpstr>الاوليفينات</vt:lpstr>
      <vt:lpstr>الاوليفينات</vt:lpstr>
      <vt:lpstr>الاوليفينات</vt:lpstr>
      <vt:lpstr>الاوليفينات</vt:lpstr>
      <vt:lpstr>الاوليفينات</vt:lpstr>
      <vt:lpstr>الاوليفينات</vt:lpstr>
      <vt:lpstr>الاوليفينات</vt:lpstr>
      <vt:lpstr>الاوليفينات</vt:lpstr>
      <vt:lpstr>العطريات</vt:lpstr>
      <vt:lpstr>العطريات</vt:lpstr>
      <vt:lpstr>الكحولات</vt:lpstr>
      <vt:lpstr>الكحولات</vt:lpstr>
      <vt:lpstr>الكحولات </vt:lpstr>
      <vt:lpstr>الصناعات الكيميائية والبتروكيماوية في الدول العربية</vt:lpstr>
      <vt:lpstr>الصناعات البتروكيماوية في قطر </vt:lpstr>
      <vt:lpstr>الصناعات البتروكيماوية في السعودية </vt:lpstr>
      <vt:lpstr>الصناعات البتروكيماوية في الامارات </vt:lpstr>
      <vt:lpstr>الصناعات البتروكيماوية في الاردن </vt:lpstr>
      <vt:lpstr>الصناعات البتروكيماوية في الاردن </vt:lpstr>
      <vt:lpstr>الصناعات البتروكيماوية في الاردن </vt:lpstr>
      <vt:lpstr>الصناعات البتروكيماوية في الاردن </vt:lpstr>
      <vt:lpstr>الصناعات البتروكيماوية في لبنان </vt:lpstr>
      <vt:lpstr>الصناعات البتروكيماوية في سوريا </vt:lpstr>
      <vt:lpstr>الصناعات البتروكيماوية في مصر </vt:lpstr>
      <vt:lpstr>الصناعات البتروكيماوية في العراق </vt:lpstr>
      <vt:lpstr>تعاون بعض الدول العربية في مجال الصناعات البتروكيماوية </vt:lpstr>
      <vt:lpstr>المطلوب من الدول العربية لتطويرالصناعات الكيماوية والبتروكيماوية ومنافستها الأسواق الأوروبية والعالمية </vt:lpstr>
      <vt:lpstr>حقائق عن الصناعات البتروكيماوية </vt:lpstr>
      <vt:lpstr>حقائق عن الصناعات البتروكيماوية </vt:lpstr>
      <vt:lpstr>حقائق عن الصناعات البتروكيماوية</vt:lpstr>
      <vt:lpstr>حقائق عن الصناعات البتروكيماوية </vt:lpstr>
      <vt:lpstr>التحديات التي تواجه الصناعة البتروكيماوية </vt:lpstr>
      <vt:lpstr>التحديات التي تواجه الصناعة البتروكيماوية </vt:lpstr>
      <vt:lpstr>التحديات التي تواجه الصناعة البتروكيماوية</vt:lpstr>
      <vt:lpstr>التحديات التي تواجه الصناعة البتروكيماوية</vt:lpstr>
      <vt:lpstr>أضرار الصناعات البتروكيماوية على الصحة والبيئة </vt:lpstr>
      <vt:lpstr>أضرار الصناعات البتروكيماوية على الصحة والبيئة </vt:lpstr>
      <vt:lpstr>أضرار الصناعات البتروكيماوية على الصحة والبيئة</vt:lpstr>
      <vt:lpstr>كيفية التخلص من مخلفات الصناعات البتروكيماوية </vt:lpstr>
      <vt:lpstr>كيفية التخلص من مخلفات الصناعات البتروكيماوية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البتروكيماويات</dc:title>
  <dc:creator>Dell</dc:creator>
  <cp:lastModifiedBy>Aghadeer</cp:lastModifiedBy>
  <cp:revision>80</cp:revision>
  <cp:lastPrinted>2022-10-05T09:20:14Z</cp:lastPrinted>
  <dcterms:created xsi:type="dcterms:W3CDTF">2022-09-16T10:56:34Z</dcterms:created>
  <dcterms:modified xsi:type="dcterms:W3CDTF">2023-10-30T08:51:17Z</dcterms:modified>
</cp:coreProperties>
</file>