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2" d="100"/>
          <a:sy n="92" d="100"/>
        </p:scale>
        <p:origin x="-5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990FEF-C5E3-4277-A4A2-D99CE8B613CE}"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0FEF-C5E3-4277-A4A2-D99CE8B613CE}"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0FEF-C5E3-4277-A4A2-D99CE8B613CE}"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0FEF-C5E3-4277-A4A2-D99CE8B613CE}"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90FEF-C5E3-4277-A4A2-D99CE8B613CE}"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90FEF-C5E3-4277-A4A2-D99CE8B613CE}" type="datetimeFigureOut">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90FEF-C5E3-4277-A4A2-D99CE8B613CE}" type="datetimeFigureOut">
              <a:rPr lang="en-US" smtClean="0"/>
              <a:pPr/>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90FEF-C5E3-4277-A4A2-D99CE8B613CE}"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90FEF-C5E3-4277-A4A2-D99CE8B613CE}" type="datetimeFigureOut">
              <a:rPr lang="en-US" smtClean="0"/>
              <a:pPr/>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0FEF-C5E3-4277-A4A2-D99CE8B613CE}" type="datetimeFigureOut">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0FEF-C5E3-4277-A4A2-D99CE8B613CE}" type="datetimeFigureOut">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C2AA4-018F-425D-9316-5ECB0C915E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90FEF-C5E3-4277-A4A2-D99CE8B613CE}" type="datetimeFigureOut">
              <a:rPr lang="en-US" smtClean="0"/>
              <a:pPr/>
              <a:t>2/16/2016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C2AA4-018F-425D-9316-5ECB0C915E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rmAutofit/>
          </a:bodyPr>
          <a:lstStyle/>
          <a:p>
            <a:pPr rtl="1"/>
            <a:r>
              <a:rPr lang="ar-JO" b="1" dirty="0"/>
              <a:t>بسم الله الرحمن </a:t>
            </a:r>
            <a:r>
              <a:rPr lang="ar-JO" b="1" dirty="0" smtClean="0"/>
              <a:t>الرحيم</a:t>
            </a:r>
            <a:endParaRPr lang="en-US" dirty="0"/>
          </a:p>
        </p:txBody>
      </p:sp>
      <p:sp>
        <p:nvSpPr>
          <p:cNvPr id="3" name="Subtitle 2"/>
          <p:cNvSpPr>
            <a:spLocks noGrp="1"/>
          </p:cNvSpPr>
          <p:nvPr>
            <p:ph type="subTitle" idx="1"/>
          </p:nvPr>
        </p:nvSpPr>
        <p:spPr>
          <a:xfrm>
            <a:off x="481445" y="2133600"/>
            <a:ext cx="8153400" cy="4038599"/>
          </a:xfrm>
        </p:spPr>
        <p:txBody>
          <a:bodyPr>
            <a:noAutofit/>
          </a:bodyPr>
          <a:lstStyle/>
          <a:p>
            <a:r>
              <a:rPr lang="ar-JO" sz="4000" dirty="0" smtClean="0">
                <a:solidFill>
                  <a:schemeClr val="tx1"/>
                </a:solidFill>
              </a:rPr>
              <a:t>تأثير تدهور أسعار النفط الخام على الصناعات الكيمياوية و البتروكيمياوية</a:t>
            </a:r>
            <a:br>
              <a:rPr lang="ar-JO" sz="4000" dirty="0" smtClean="0">
                <a:solidFill>
                  <a:schemeClr val="tx1"/>
                </a:solidFill>
              </a:rPr>
            </a:br>
            <a:endParaRPr lang="ar-JO" sz="4000" dirty="0" smtClean="0">
              <a:solidFill>
                <a:schemeClr val="tx1"/>
              </a:solidFill>
            </a:endParaRPr>
          </a:p>
          <a:p>
            <a:r>
              <a:rPr lang="ar-JO" sz="3600" dirty="0" smtClean="0">
                <a:solidFill>
                  <a:schemeClr val="tx1"/>
                </a:solidFill>
              </a:rPr>
              <a:t/>
            </a:r>
            <a:br>
              <a:rPr lang="ar-JO" sz="3600" dirty="0" smtClean="0">
                <a:solidFill>
                  <a:schemeClr val="tx1"/>
                </a:solidFill>
              </a:rPr>
            </a:br>
            <a:r>
              <a:rPr lang="ar-JO" sz="3600" dirty="0" smtClean="0">
                <a:solidFill>
                  <a:schemeClr val="tx1"/>
                </a:solidFill>
              </a:rPr>
              <a:t>د. علي محمود المشهداني</a:t>
            </a:r>
            <a:br>
              <a:rPr lang="ar-JO" sz="3600" dirty="0" smtClean="0">
                <a:solidFill>
                  <a:schemeClr val="tx1"/>
                </a:solidFill>
              </a:rPr>
            </a:br>
            <a:r>
              <a:rPr lang="ar-JO" sz="3600" dirty="0" smtClean="0">
                <a:solidFill>
                  <a:schemeClr val="tx1"/>
                </a:solidFill>
              </a:rPr>
              <a:t>دكتوراه دولية في العلوم و خبير نفطي </a:t>
            </a:r>
            <a:endParaRPr lang="en-US" sz="4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a:bodyPr>
          <a:lstStyle/>
          <a:p>
            <a:pPr algn="justLow" rtl="1"/>
            <a:r>
              <a:rPr lang="ar-JO" dirty="0"/>
              <a:t>و كوقفة للتصويب وليس الذم فإن العراق مثلاً لم يطور مصافيه ولا صناعاته البتروكيمياوية عبر أكثر من نصف قرن من الزمان و هذه حقيقة مرة مسؤول عنها جميع القادة الأداريين و التنفيذيين من مدير عام إلى وزير و إن إعطاء مبررات لا يبرر هذا الخلل وقد يكون أحد أسباب النتائج السلبية التي ينزفها هذا البلد الجريح – الذي رفع فيه شعار الولاء قبل الأداء – ولا يمكن لبلد أن ينهض إلا إذا عكس هذا الشعار و هو الأداء قبل الولاء – لأن من أداءه عالي فولاءه لله و الوطن عالي، من مواصفات القائد في الخدمة العامة ( الهم ، الهمة، نكران الذات ) و من لم تتوفر لديه هذه المواصفات الثلاث يقتضي تنحيه أو عدم تسليمه أمانة الخدمة العامة.( المعادلة بناء القائد الأداري في الخدمة العامة يتناسب طردياً في بناء البلاد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5562600"/>
          </a:xfrm>
        </p:spPr>
        <p:txBody>
          <a:bodyPr/>
          <a:lstStyle/>
          <a:p>
            <a:pPr lvl="0" algn="justLow" rtl="1"/>
            <a:r>
              <a:rPr lang="ar-JO" dirty="0"/>
              <a:t>أن عملية زيادة الإنتاج للنفط الخام و عدم ربطه بالتنمية وفق المعادلات أعلاه بحجة أن بدائل الطاقة ستزاحمه يسوق لها مع الأسف منذ أكثر من أربعين عاماً وزراء النفط العرب ثبت أنها فرية و مصيدة و تسويق لخدمة إقتصاديات سوق المستهلك و تدمير لإقتصاديات البلدان المنتجة بل و أدى إلى أن تكون القيادة في أسعار النفط الخام بيد المستهلك و ليس بيد المنتج، أي أنتجت الظلم و التبعية )، كما إن إنخفاص الأسعار للنفط الخام بحيث أصبح أبخس بضاعة ، أحد أسبابه الرئيسية : - زيادة الإنتاج و عدم ربطه بالتنمية المستدامة و تطوير الثروات و دفع حقوق الأفراد.</a:t>
            </a:r>
            <a:endParaRPr lang="en-US" dirty="0"/>
          </a:p>
          <a:p>
            <a:pPr algn="justLow" rt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68963"/>
          </a:xfrm>
        </p:spPr>
        <p:txBody>
          <a:bodyPr/>
          <a:lstStyle/>
          <a:p>
            <a:pPr algn="justLow" rtl="1"/>
            <a:r>
              <a:rPr lang="ar-JO" dirty="0"/>
              <a:t>عدم إعطاء حقوق الشعوب من الثروات النفطية و التي تمثل 20% من الإنتاج للثروات ( الركاز، أو الريع ) أثر على إنتشار الفقر و عدم تطوير الأسر و القطاع الخاص و يعتبر بشكل أو بآخر سرقة لثروة الشعوب المالكة للثروات و التي وكلت أمرها للإدارات التي لم تصوب مسيرتها في جميع الأزمنة و الأمكنة – لأن الوصف الوظيفي للإدارات العليا التي تقود الأمم تتلخص ( بالحفاظ على الأرواح و الأموال و تنميتها ) و في حال عدم تحقق هذا الوصف الوظيفي تعتبر فاشلة بالإدارة، وهذا ما يحصل عندما يقارن الفرد في هذه البلدان مع الفرد في البلدان الأخرى التي تسير وفق إستغلال ثرواتها لصالح شعوبها.</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77500" lnSpcReduction="20000"/>
          </a:bodyPr>
          <a:lstStyle/>
          <a:p>
            <a:pPr lvl="0" algn="justLow" rtl="1"/>
            <a:r>
              <a:rPr lang="ar-JO" dirty="0"/>
              <a:t>إن عدم إحترام هذه العلاقة و تفاصيلها أبقى الدول النفطية ضمن العالم الثالث إن لم نقل العالم الرابع بينما غيرها الذي لايملك هذه الثروات و خلال عقود فقط إستطاع أن يقفز من العالم الثالث إلى العالم الأول – بعد أن وضع الشخص المناسب بالمكان المناسب و ربطت ثرواتها بالتنمية – مثال </a:t>
            </a:r>
            <a:r>
              <a:rPr lang="ar-JO" dirty="0" smtClean="0"/>
              <a:t>:</a:t>
            </a:r>
          </a:p>
          <a:p>
            <a:pPr lvl="0" algn="justLow" rtl="1">
              <a:buNone/>
            </a:pPr>
            <a:endParaRPr lang="en-US" dirty="0"/>
          </a:p>
          <a:p>
            <a:pPr lvl="0" algn="justLow" rtl="1"/>
            <a:r>
              <a:rPr lang="ar-JO" sz="2900" dirty="0"/>
              <a:t>اليابان</a:t>
            </a:r>
            <a:endParaRPr lang="en-US" sz="2900" dirty="0"/>
          </a:p>
          <a:p>
            <a:pPr lvl="0" algn="justLow" rtl="1"/>
            <a:r>
              <a:rPr lang="ar-JO" sz="2900" dirty="0"/>
              <a:t>الصين</a:t>
            </a:r>
            <a:endParaRPr lang="en-US" sz="2900" dirty="0"/>
          </a:p>
          <a:p>
            <a:pPr lvl="0" algn="justLow" rtl="1"/>
            <a:r>
              <a:rPr lang="ar-JO" sz="2900" dirty="0"/>
              <a:t>ماليزيا</a:t>
            </a:r>
            <a:endParaRPr lang="en-US" sz="2900" dirty="0"/>
          </a:p>
          <a:p>
            <a:pPr lvl="0" algn="justLow" rtl="1"/>
            <a:r>
              <a:rPr lang="ar-JO" sz="2900" dirty="0"/>
              <a:t>تركيا</a:t>
            </a:r>
            <a:endParaRPr lang="en-US" sz="2900" dirty="0"/>
          </a:p>
          <a:p>
            <a:pPr lvl="0" algn="justLow" rtl="1"/>
            <a:r>
              <a:rPr lang="ar-JO" sz="2900" dirty="0" smtClean="0"/>
              <a:t>الهند</a:t>
            </a:r>
          </a:p>
          <a:p>
            <a:pPr lvl="0" algn="justLow" rtl="1">
              <a:buNone/>
            </a:pPr>
            <a:endParaRPr lang="en-US" dirty="0"/>
          </a:p>
          <a:p>
            <a:pPr algn="justLow" rtl="1">
              <a:buNone/>
            </a:pPr>
            <a:r>
              <a:rPr lang="ar-JO" dirty="0" smtClean="0"/>
              <a:t>	علماً </a:t>
            </a:r>
            <a:r>
              <a:rPr lang="ar-JO" dirty="0"/>
              <a:t>أن فترة تصويب مسارها و بلوغها إلى العالم الأول لم تستغرق أكثر من عقدين إلى ثلاث عقود في حين أن مصر مثلاً قبل خمسة عقود كانت أقوى من هذه الدول في جميع الميادين الصناعية و الزراعية و البشرية ...إلخ. و لكن بسبب المعادلة المعكوسة المتبعة ، تراجعت و الدول أعلاه صعدت لأنها </a:t>
            </a:r>
            <a:r>
              <a:rPr lang="ar-JO" dirty="0" smtClean="0"/>
              <a:t>أنتهجت </a:t>
            </a:r>
            <a:r>
              <a:rPr lang="ar-JO" dirty="0"/>
              <a:t>المعادلة الصحيحة، علماً أن مصر أو غيرها من الدول العربية تمتلك من المقومات ما لا تمتلكه هذه الدول التي بلغت هدفها و أصبحت في مقدمة الأمم للعالم الأول بعد أن كانت في أسفل القائمة.</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57400"/>
            <a:ext cx="8229600" cy="4602163"/>
          </a:xfrm>
        </p:spPr>
        <p:txBody>
          <a:bodyPr/>
          <a:lstStyle/>
          <a:p>
            <a:pPr lvl="0" algn="justLow" rtl="1"/>
            <a:r>
              <a:rPr lang="ar-JO" dirty="0"/>
              <a:t>يجب أن يعلم الجميع أن حجم المبادلات التجارية للنفط و المنتجات النفطية و البتروكيمياوية يمثل أكثر من 66% من إجمالي حجم المبادلات التجارية في العالم ( حجم التبادل التجاري : أي كل شيء يباع و يشترى ).</a:t>
            </a:r>
            <a:endParaRPr lang="en-US" dirty="0"/>
          </a:p>
          <a:p>
            <a:pPr algn="justLow" rt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الخلاصة </a:t>
            </a:r>
            <a:endParaRPr lang="en-US" dirty="0"/>
          </a:p>
        </p:txBody>
      </p:sp>
      <p:sp>
        <p:nvSpPr>
          <p:cNvPr id="3" name="Content Placeholder 2"/>
          <p:cNvSpPr>
            <a:spLocks noGrp="1"/>
          </p:cNvSpPr>
          <p:nvPr>
            <p:ph idx="1"/>
          </p:nvPr>
        </p:nvSpPr>
        <p:spPr>
          <a:xfrm>
            <a:off x="381000" y="1600200"/>
            <a:ext cx="8305800" cy="4525963"/>
          </a:xfrm>
        </p:spPr>
        <p:txBody>
          <a:bodyPr>
            <a:normAutofit fontScale="92500"/>
          </a:bodyPr>
          <a:lstStyle/>
          <a:p>
            <a:pPr lvl="0" algn="justLow" rtl="1"/>
            <a:r>
              <a:rPr lang="ar-JO" dirty="0"/>
              <a:t> إن تدهور الأسعار للنفط الخام يقتضي أن تدفع بإتجاه تطوير الصناعات البتروكيمياوية و المصافي و بوتيرة متسارعة .</a:t>
            </a:r>
            <a:endParaRPr lang="en-US" dirty="0"/>
          </a:p>
          <a:p>
            <a:pPr lvl="0" algn="justLow" rtl="1"/>
            <a:r>
              <a:rPr lang="ar-JO" dirty="0"/>
              <a:t>إن تدهور الأسعار للنفط الخام يقتضي أن يدفع البلدان المنتجة إلى بناء أحدث المصافي المتطورة و الصناعات البتروكيمياوية </a:t>
            </a:r>
            <a:endParaRPr lang="en-US" dirty="0"/>
          </a:p>
          <a:p>
            <a:pPr lvl="0" algn="justLow" rtl="1"/>
            <a:r>
              <a:rPr lang="ar-JO" dirty="0"/>
              <a:t> تخصيص مالا يقل عن 50% من الواردات ( الثروة الناضبة ) لتطوير الثروات الدائمة و تكون دستور ضمن خططها السنوية و الخمسية و العشرية و العشرينية و سينصاع عندها العالم إلى الجلوس لتبادل المنافع و تقليل نقل الثروة ( نهب ثروات </a:t>
            </a:r>
            <a:r>
              <a:rPr lang="ar-JO" dirty="0" smtClean="0"/>
              <a:t/>
            </a:r>
            <a:br>
              <a:rPr lang="ar-JO" dirty="0" smtClean="0"/>
            </a:br>
            <a:r>
              <a:rPr lang="ar-JO" dirty="0" smtClean="0"/>
              <a:t>الشعوب </a:t>
            </a:r>
            <a:r>
              <a:rPr lang="ar-JO" dirty="0"/>
              <a:t>).</a:t>
            </a:r>
            <a:endParaRPr lang="en-US" dirty="0"/>
          </a:p>
          <a:p>
            <a:pPr algn="justLow" rtl="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مقارنات </a:t>
            </a:r>
            <a:endParaRPr lang="en-US" dirty="0"/>
          </a:p>
        </p:txBody>
      </p:sp>
      <p:sp>
        <p:nvSpPr>
          <p:cNvPr id="3" name="Content Placeholder 2"/>
          <p:cNvSpPr>
            <a:spLocks noGrp="1"/>
          </p:cNvSpPr>
          <p:nvPr>
            <p:ph idx="1"/>
          </p:nvPr>
        </p:nvSpPr>
        <p:spPr>
          <a:xfrm>
            <a:off x="457200" y="1447800"/>
            <a:ext cx="8229600" cy="4724400"/>
          </a:xfrm>
        </p:spPr>
        <p:txBody>
          <a:bodyPr>
            <a:normAutofit fontScale="92500" lnSpcReduction="20000"/>
          </a:bodyPr>
          <a:lstStyle/>
          <a:p>
            <a:pPr algn="r" rtl="1">
              <a:buNone/>
            </a:pPr>
            <a:r>
              <a:rPr lang="ar-JO" dirty="0"/>
              <a:t>أولاً: </a:t>
            </a:r>
            <a:r>
              <a:rPr lang="ar-JO" dirty="0" smtClean="0"/>
              <a:t>عالمياً</a:t>
            </a:r>
            <a:br>
              <a:rPr lang="ar-JO" dirty="0" smtClean="0"/>
            </a:br>
            <a:endParaRPr lang="en-US" dirty="0"/>
          </a:p>
          <a:p>
            <a:pPr lvl="0" algn="r" rtl="1"/>
            <a:r>
              <a:rPr lang="ar-JO" dirty="0"/>
              <a:t>أعلنت شركة باسف الألمانية وهي أكبر شركة كيمياوية بالعالم عن أدائها في الربع الثالث من العام الماضي أنها حققت أرباح أعلى من الفترة نفسها من العام الذي قبله بسبب إنخفاض أسعار النفط ،( تأثر باسف بإنخفاض الأسعار إيجابي).</a:t>
            </a:r>
            <a:endParaRPr lang="en-US" dirty="0"/>
          </a:p>
          <a:p>
            <a:pPr lvl="0" algn="r" rtl="1"/>
            <a:r>
              <a:rPr lang="ar-JO" dirty="0"/>
              <a:t>شركة داوكيميكال إرتفعتأرباحها في التسعة أشهر من عام 2015 عن نفس الفترة في 2014 إلى 440 مليون دولار .</a:t>
            </a:r>
            <a:endParaRPr lang="en-US" dirty="0"/>
          </a:p>
          <a:p>
            <a:pPr lvl="0" algn="r" rtl="1"/>
            <a:r>
              <a:rPr lang="ar-JO" dirty="0"/>
              <a:t>في اليابان شركة ميتسوبشي للكيمياويات: ارتفعت أرباحها مقارنة بـ 2014 إلى 1.7 مليار دولار ( تضاعفت الأرباح ).</a:t>
            </a:r>
            <a:endParaRPr lang="en-US" dirty="0"/>
          </a:p>
          <a:p>
            <a:pPr algn="r" rtl="1"/>
            <a:r>
              <a:rPr lang="ar-JO" dirty="0"/>
              <a:t>أكسن موبل </a:t>
            </a:r>
            <a:r>
              <a:rPr lang="ar-JO" dirty="0" smtClean="0"/>
              <a:t>للكيمياويات: إرتفعت أرباحها</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a:bodyPr>
          <a:lstStyle/>
          <a:p>
            <a:pPr algn="justLow" rtl="1">
              <a:buNone/>
            </a:pPr>
            <a:r>
              <a:rPr lang="ar-JO" dirty="0"/>
              <a:t>ثانياً: </a:t>
            </a:r>
            <a:r>
              <a:rPr lang="ar-JO" dirty="0" smtClean="0"/>
              <a:t>عربياً</a:t>
            </a:r>
          </a:p>
          <a:p>
            <a:pPr algn="justLow" rtl="1">
              <a:buNone/>
            </a:pPr>
            <a:endParaRPr lang="en-US" dirty="0"/>
          </a:p>
          <a:p>
            <a:pPr algn="justLow" rtl="1">
              <a:buNone/>
            </a:pPr>
            <a:r>
              <a:rPr lang="ar-JO" dirty="0" smtClean="0"/>
              <a:t>	في </a:t>
            </a:r>
            <a:r>
              <a:rPr lang="ar-JO" dirty="0"/>
              <a:t>المملكة العربية السعودية: </a:t>
            </a:r>
            <a:endParaRPr lang="en-US" dirty="0"/>
          </a:p>
          <a:p>
            <a:pPr lvl="0" algn="justLow" rtl="1"/>
            <a:r>
              <a:rPr lang="ar-JO" dirty="0" smtClean="0"/>
              <a:t>إنخفضت </a:t>
            </a:r>
            <a:r>
              <a:rPr lang="ar-JO" dirty="0"/>
              <a:t>أرباح سابك بـ  3.4 مليار ريال خلال 9 أشهر مقارنة بنفس الفترة من العام 2014 </a:t>
            </a:r>
            <a:endParaRPr lang="en-US" dirty="0"/>
          </a:p>
          <a:p>
            <a:pPr lvl="0" algn="justLow" rtl="1"/>
            <a:r>
              <a:rPr lang="ar-JO" dirty="0"/>
              <a:t>إنخفضت أرباح سافكو بـ 650 مليون ريال خلال 9 أشهر. </a:t>
            </a:r>
            <a:endParaRPr lang="en-US" dirty="0"/>
          </a:p>
          <a:p>
            <a:pPr lvl="0" algn="justLow" rtl="1"/>
            <a:r>
              <a:rPr lang="ar-JO" dirty="0"/>
              <a:t>خسارة في شركة التصنيع بـ 950 مليون ريال خلال 9 أشهر.</a:t>
            </a:r>
            <a:endParaRPr lang="en-US" dirty="0"/>
          </a:p>
          <a:p>
            <a:pPr lvl="0" algn="justLow" rtl="1"/>
            <a:r>
              <a:rPr lang="ar-JO" dirty="0"/>
              <a:t>خسارة في شركة كيان بـ 618 مليون ريال خلال 9 أشهر.</a:t>
            </a:r>
            <a:endParaRPr lang="en-US" dirty="0"/>
          </a:p>
          <a:p>
            <a:pPr algn="justLow" rtl="1"/>
            <a:r>
              <a:rPr lang="ar-JO" dirty="0"/>
              <a:t>خسارة في شركة بترورابغ بـ 460 مليون ريال خلال 9 </a:t>
            </a:r>
            <a:r>
              <a:rPr lang="ar-JO" dirty="0" smtClean="0"/>
              <a:t>أشهر.</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Low" rtl="1"/>
            <a:r>
              <a:rPr lang="ar-JO" dirty="0"/>
              <a:t>الجدير بالذكر :  أن أسعار للقيم ( النفثا ) للبتروكيمياويات في المملكة و القوانين يساعد على إيجاد أفضل الظروف للصناعات البتروكيمياوية – فلم تتغير أسعار الغاز الطبيعي و الإيثان في المملكة منذ العام 1998 و تعد الأرخص في </a:t>
            </a:r>
            <a:r>
              <a:rPr lang="ar-JO" dirty="0" smtClean="0"/>
              <a:t>العالم </a:t>
            </a:r>
            <a:r>
              <a:rPr lang="ar-JO" dirty="0"/>
              <a:t>( 0.75 $ للمليون وحدة حرارية ) و رغم الهبوط الشديد الأسعار بأمريكا إلا أن سعر لقيمي الغاز الطبيعي و الإيثان في أمريكا أعلى من المملكة بـ 3 أضعاف – و يفترض أن تحقق الشركات البتروكيمياوية أعلى أرباح سيما و إن سعر اللقيم </a:t>
            </a:r>
            <a:r>
              <a:rPr lang="ar-JO" dirty="0" smtClean="0"/>
              <a:t>يعتبر </a:t>
            </a:r>
            <a:r>
              <a:rPr lang="ar-JO" dirty="0"/>
              <a:t>من التكاليف الأساسية لتصنيع البتروكيمياويات، لا سيما و إن أغلب المصانع للبتروكيمياويات قد استرجعت رأسمالها ( في المملكة ) .</a:t>
            </a:r>
            <a:endParaRPr lang="en-US" dirty="0"/>
          </a:p>
          <a:p>
            <a:pPr algn="justLow" rtl="1">
              <a:buNone/>
            </a:pPr>
            <a:r>
              <a:rPr lang="ar-JO" dirty="0" smtClean="0"/>
              <a:t>	</a:t>
            </a:r>
          </a:p>
          <a:p>
            <a:pPr algn="justLow" rtl="1">
              <a:buNone/>
            </a:pPr>
            <a:r>
              <a:rPr lang="ar-JO" u="sng" dirty="0" smtClean="0"/>
              <a:t>مثال </a:t>
            </a:r>
            <a:r>
              <a:rPr lang="ar-JO" u="sng" dirty="0"/>
              <a:t>:</a:t>
            </a:r>
            <a:r>
              <a:rPr lang="ar-JO" dirty="0"/>
              <a:t>   السعر الحالي للميثانول في أوربا و أسيا ( بحسب فينكس </a:t>
            </a:r>
            <a:r>
              <a:rPr lang="en-US" dirty="0"/>
              <a:t>~</a:t>
            </a:r>
            <a:r>
              <a:rPr lang="ar-JO" dirty="0"/>
              <a:t> 300 $ للطن و تبلغ كلفة إنتاجه في المملكة مع الشحن أقل من 100$ للطن.</a:t>
            </a:r>
            <a:endParaRPr lang="en-US" dirty="0"/>
          </a:p>
          <a:p>
            <a:pPr algn="justLow" rtl="1">
              <a:buNone/>
            </a:pPr>
            <a:r>
              <a:rPr lang="ar-JO" dirty="0"/>
              <a:t> </a:t>
            </a:r>
            <a:endParaRPr lang="en-US" dirty="0"/>
          </a:p>
          <a:p>
            <a:pPr algn="justLow" rt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ar-JO" u="sng" dirty="0"/>
              <a:t>السؤال:</a:t>
            </a:r>
            <a:r>
              <a:rPr lang="ar-JO" dirty="0"/>
              <a:t> لماذا لم تنخفض أرباح الشركات البتروكيمياوية العالمية بنفس القدر الذي إنخفضت فيه أرباح الشركات البتروكيمياوية بالمملكة ؟؟ بل في المملكة العربية السعودية التي تعتبر أفضل بلد عربي بالصناعات البتروكيمياوية و حققت خسائر ؟ ( الجواب بوضوح الإدارة الخاطئة ).</a:t>
            </a:r>
            <a:endParaRPr lang="en-US" dirty="0"/>
          </a:p>
          <a:p>
            <a:pPr algn="justLow" rt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sz="3600" dirty="0" smtClean="0"/>
          </a:p>
          <a:p>
            <a:pPr algn="ctr">
              <a:buNone/>
            </a:pPr>
            <a:r>
              <a:rPr lang="ar-JO" sz="3600" dirty="0" smtClean="0"/>
              <a:t>أود </a:t>
            </a:r>
            <a:r>
              <a:rPr lang="ar-JO" sz="3600" dirty="0"/>
              <a:t>أن أبين إليكم بعض الثوابت التي بها تنهض الأمم و تتطور الثروات الدائمة بإستغلال الثروات الناضبة و ذلك بربطها بالتنمية المستدامة.</a:t>
            </a:r>
            <a:endParaRPr lang="en-US" sz="3600" dirty="0"/>
          </a:p>
          <a:p>
            <a:pPr algn="ct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10000"/>
          </a:bodyPr>
          <a:lstStyle/>
          <a:p>
            <a:pPr algn="justLow" rtl="1"/>
            <a:r>
              <a:rPr lang="ar-JO" dirty="0"/>
              <a:t>الخلاصة:  إنخفاض أسعار النفط الخام : أثر على البلدان المنتجة سلباً و أثر على البلدان المستهلكة إيجاباً.</a:t>
            </a:r>
            <a:endParaRPr lang="en-US" dirty="0"/>
          </a:p>
          <a:p>
            <a:pPr lvl="0" algn="justLow" rtl="1">
              <a:buNone/>
            </a:pPr>
            <a:r>
              <a:rPr lang="ar-JO" dirty="0" smtClean="0"/>
              <a:t>	مما </a:t>
            </a:r>
            <a:r>
              <a:rPr lang="ar-JO" dirty="0"/>
              <a:t>يدل على أن إستثمار هذه الثروة من قبل البلدان المنتجة فيه خلل منذ إكتشافها و تصديرها للأسواق العالمية وهي هبة الله لهذه الدول التي لم تستخدمها وفق العقل و المصالح المتبادلة التي من شأنها لو إستخدمتها لعمت الفائدة على شعوبها و إقتصادياتها و نقلها إلى مصاف البلدان المتقدمة بمدة مختزلة لأي من البلدان الصناعية إحتاجتها للوصول </a:t>
            </a:r>
            <a:r>
              <a:rPr lang="ar-JO" dirty="0" smtClean="0"/>
              <a:t>لمكانتها </a:t>
            </a:r>
            <a:r>
              <a:rPr lang="ar-JO" dirty="0"/>
              <a:t>ضمن </a:t>
            </a:r>
            <a:r>
              <a:rPr lang="ar-JO" dirty="0" smtClean="0"/>
              <a:t>قائمة </a:t>
            </a:r>
            <a:r>
              <a:rPr lang="ar-JO" dirty="0"/>
              <a:t>العالم الأول – أما إذا لم تصوب مسارها فستكون إدارات </a:t>
            </a:r>
            <a:r>
              <a:rPr lang="ar-JO" dirty="0" smtClean="0"/>
              <a:t>الدول المنتجة </a:t>
            </a:r>
            <a:r>
              <a:rPr lang="ar-JO" dirty="0"/>
              <a:t>سبب في</a:t>
            </a:r>
            <a:r>
              <a:rPr lang="ar-JO" dirty="0" smtClean="0"/>
              <a:t>:</a:t>
            </a:r>
          </a:p>
          <a:p>
            <a:pPr lvl="0" algn="justLow" rtl="1">
              <a:buNone/>
            </a:pPr>
            <a:r>
              <a:rPr lang="ar-JO" dirty="0" smtClean="0"/>
              <a:t/>
            </a:r>
            <a:br>
              <a:rPr lang="ar-JO" dirty="0" smtClean="0"/>
            </a:br>
            <a:r>
              <a:rPr lang="ar-JO" dirty="0" smtClean="0"/>
              <a:t>1.</a:t>
            </a:r>
            <a:r>
              <a:rPr lang="ar-JO" dirty="0"/>
              <a:t> تبذير الثروة النفطية </a:t>
            </a:r>
            <a:r>
              <a:rPr lang="en-US" dirty="0"/>
              <a:t>Cash </a:t>
            </a:r>
            <a:r>
              <a:rPr lang="en-US" dirty="0" smtClean="0"/>
              <a:t>flow</a:t>
            </a:r>
            <a:endParaRPr lang="ar-JO" dirty="0" smtClean="0"/>
          </a:p>
          <a:p>
            <a:pPr algn="justLow" rtl="1">
              <a:buNone/>
            </a:pPr>
            <a:r>
              <a:rPr lang="ar-JO" dirty="0"/>
              <a:t>	</a:t>
            </a:r>
            <a:endParaRPr lang="en-US" dirty="0"/>
          </a:p>
          <a:p>
            <a:pPr lvl="0" algn="justLow" rtl="1">
              <a:buNone/>
            </a:pPr>
            <a:endParaRPr lang="en-US" dirty="0"/>
          </a:p>
          <a:p>
            <a:pPr algn="justLow" rtl="1">
              <a:buNone/>
            </a:pPr>
            <a:endParaRPr lang="en-US" dirty="0"/>
          </a:p>
          <a:p>
            <a:pPr algn="justLow" rt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85000" lnSpcReduction="10000"/>
          </a:bodyPr>
          <a:lstStyle/>
          <a:p>
            <a:pPr algn="justLow" rtl="1">
              <a:buNone/>
            </a:pPr>
            <a:r>
              <a:rPr lang="ar-JO" dirty="0" smtClean="0"/>
              <a:t>	2. بدل أن تكون في خدمة و سعادة شعوبها ستحرقها وهذا ما يحصل، لأن الدينار ( دين و نار ) الين حماية الفرد – و النار حارقة - فأما إلى سعادة و أما إلى تعاسة.</a:t>
            </a:r>
            <a:br>
              <a:rPr lang="ar-JO" dirty="0" smtClean="0"/>
            </a:br>
            <a:r>
              <a:rPr lang="ar-JO" dirty="0" smtClean="0"/>
              <a:t>	</a:t>
            </a:r>
          </a:p>
          <a:p>
            <a:pPr algn="justLow" rtl="1">
              <a:buNone/>
            </a:pPr>
            <a:r>
              <a:rPr lang="ar-JO" dirty="0"/>
              <a:t>	</a:t>
            </a:r>
            <a:r>
              <a:rPr lang="ar-JO" dirty="0" smtClean="0"/>
              <a:t>3.</a:t>
            </a:r>
            <a:r>
              <a:rPr lang="ar-JO" dirty="0"/>
              <a:t> تأسس الفوارق الطبيعة بين حياة الأفراد – شعوب مرفهة و شعوب تعيسة</a:t>
            </a:r>
            <a:r>
              <a:rPr lang="ar-JO" dirty="0" smtClean="0"/>
              <a:t>.</a:t>
            </a:r>
            <a:br>
              <a:rPr lang="ar-JO" dirty="0" smtClean="0"/>
            </a:br>
            <a:endParaRPr lang="ar-JO" dirty="0" smtClean="0"/>
          </a:p>
          <a:p>
            <a:pPr algn="justLow" rtl="1">
              <a:buNone/>
            </a:pPr>
            <a:r>
              <a:rPr lang="ar-JO" dirty="0"/>
              <a:t>	</a:t>
            </a:r>
            <a:r>
              <a:rPr lang="ar-JO" dirty="0" smtClean="0"/>
              <a:t>4.</a:t>
            </a:r>
            <a:r>
              <a:rPr lang="ar-JO" dirty="0"/>
              <a:t> أدى إلى الكراهية و لكل فعل رد فعل و هذا ما </a:t>
            </a:r>
            <a:r>
              <a:rPr lang="ar-JO" dirty="0" smtClean="0"/>
              <a:t>يحصل.</a:t>
            </a:r>
            <a:br>
              <a:rPr lang="ar-JO" dirty="0" smtClean="0"/>
            </a:br>
            <a:endParaRPr lang="ar-JO" dirty="0" smtClean="0"/>
          </a:p>
          <a:p>
            <a:pPr lvl="0" algn="justLow" rtl="1">
              <a:buNone/>
            </a:pPr>
            <a:r>
              <a:rPr lang="ar-JO" dirty="0"/>
              <a:t>	</a:t>
            </a:r>
            <a:r>
              <a:rPr lang="ar-JO" dirty="0" smtClean="0"/>
              <a:t>5. </a:t>
            </a:r>
            <a:r>
              <a:rPr lang="ar-JO" dirty="0"/>
              <a:t>لا تزال الفرصة قائمة في ان يتولى المصلحون وليس الصالحين أمر تقويم المسار و النهوض بإقتصاديات هذه البلدان وفق الأسس التي </a:t>
            </a:r>
            <a:r>
              <a:rPr lang="ar-JO" dirty="0" smtClean="0"/>
              <a:t>بيناها </a:t>
            </a:r>
            <a:r>
              <a:rPr lang="ar-JO" dirty="0"/>
              <a:t>و إلا فإن التدافع بدأت بوادره و لن يتوقف بالترقيع و الكلام المنمق-</a:t>
            </a:r>
            <a:endParaRPr lang="en-US" dirty="0"/>
          </a:p>
          <a:p>
            <a:pPr lvl="0" algn="justLow" rtl="1"/>
            <a:r>
              <a:rPr lang="ar-JO" dirty="0"/>
              <a:t>لأن العدل أساس </a:t>
            </a:r>
            <a:r>
              <a:rPr lang="ar-JO" dirty="0" smtClean="0"/>
              <a:t>الملك</a:t>
            </a:r>
            <a:endParaRPr lang="en-US" dirty="0"/>
          </a:p>
          <a:p>
            <a:pPr lvl="0" algn="justLow" rtl="1"/>
            <a:r>
              <a:rPr lang="ar-JO" dirty="0"/>
              <a:t>إن الله ليبقي الدولة العادلة و لو كانت كافرة و يفني الدولة الظالمة و لو كانت مسلمة؟</a:t>
            </a:r>
            <a:endParaRPr lang="en-US" dirty="0"/>
          </a:p>
          <a:p>
            <a:pPr algn="justLow" rtl="1">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229600" cy="4525963"/>
          </a:xfrm>
        </p:spPr>
        <p:txBody>
          <a:bodyPr/>
          <a:lstStyle/>
          <a:p>
            <a:pPr algn="justLow" rtl="1">
              <a:buNone/>
            </a:pPr>
            <a:endParaRPr lang="en-US" dirty="0"/>
          </a:p>
          <a:p>
            <a:pPr algn="ctr" rtl="1">
              <a:buNone/>
            </a:pPr>
            <a:r>
              <a:rPr lang="ar-JO" dirty="0"/>
              <a:t>و السلام و عليكم و رحمة الله وبركاته..</a:t>
            </a:r>
            <a:endParaRPr lang="en-US" dirty="0"/>
          </a:p>
          <a:p>
            <a:pPr algn="justLow"/>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382000" cy="4267200"/>
          </a:xfrm>
        </p:spPr>
        <p:txBody>
          <a:bodyPr/>
          <a:lstStyle/>
          <a:p>
            <a:pPr marL="514350" lvl="0" indent="-514350" algn="ctr" rtl="1">
              <a:buNone/>
            </a:pPr>
            <a:r>
              <a:rPr lang="ar-JO" dirty="0" smtClean="0"/>
              <a:t>	</a:t>
            </a:r>
            <a:br>
              <a:rPr lang="ar-JO" dirty="0" smtClean="0"/>
            </a:br>
            <a:endParaRPr lang="ar-JO" dirty="0" smtClean="0"/>
          </a:p>
          <a:p>
            <a:pPr lvl="0" algn="just" rtl="1">
              <a:buNone/>
            </a:pPr>
            <a:r>
              <a:rPr lang="ar-JO" dirty="0" smtClean="0"/>
              <a:t>   إن تواجد الثروات النفطية ( </a:t>
            </a:r>
            <a:r>
              <a:rPr lang="en-US" dirty="0" smtClean="0"/>
              <a:t>Up Stream</a:t>
            </a:r>
            <a:r>
              <a:rPr lang="ar-JO" dirty="0" smtClean="0"/>
              <a:t> ) في أي بلد يجب أن تتناسب طردياً مع تطور الصناعات الكيمياوية و البتروكيمياوية والمنتجات النفطية (</a:t>
            </a:r>
            <a:r>
              <a:rPr lang="en-US" dirty="0" smtClean="0"/>
              <a:t>Down Stream</a:t>
            </a:r>
            <a:r>
              <a:rPr lang="ar-JO" dirty="0" smtClean="0"/>
              <a:t> ) مهما كانت أسعار النفط الخام بل إن هذه العلاقة تحافظ على توازن الأسعار.</a:t>
            </a:r>
            <a:endParaRPr lang="en-US" dirty="0" smtClean="0"/>
          </a:p>
          <a:p>
            <a:pPr algn="justLow" rtl="1">
              <a:buNone/>
            </a:pPr>
            <a:endParaRPr lang="ar-JO" dirty="0" smtClean="0"/>
          </a:p>
          <a:p>
            <a:pPr algn="justLow" rtl="1">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cture1.png"/>
          <p:cNvPicPr>
            <a:picLocks noGrp="1" noChangeAspect="1"/>
          </p:cNvPicPr>
          <p:nvPr>
            <p:ph idx="1"/>
          </p:nvPr>
        </p:nvPicPr>
        <p:blipFill>
          <a:blip r:embed="rId2"/>
          <a:stretch>
            <a:fillRect/>
          </a:stretch>
        </p:blipFill>
        <p:spPr>
          <a:xfrm>
            <a:off x="429076" y="609600"/>
            <a:ext cx="8257724" cy="57912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92500"/>
          </a:bodyPr>
          <a:lstStyle/>
          <a:p>
            <a:pPr lvl="0" algn="justLow" rtl="1">
              <a:buNone/>
            </a:pPr>
            <a:r>
              <a:rPr lang="en-US" dirty="0" smtClean="0"/>
              <a:t>	</a:t>
            </a:r>
            <a:r>
              <a:rPr lang="ar-JO" dirty="0" smtClean="0"/>
              <a:t>أي </a:t>
            </a:r>
            <a:r>
              <a:rPr lang="ar-JO" dirty="0"/>
              <a:t>بلد لديه ثروات هيدروكاربونية و لم يطور المصافي و الصناعات البتروكيمياوية قد أخل بالمعادلة أعلاه وساهم سلبياً ضد إستغلال الثروات الناضية لتصبح مرتبطة بالتنمية المستدامة و تطوير الثروات الدائمة ( الزراعة، الصناعة،التنمية البشرية و تطور البحوث )- و يعتبر بلداً فاشلاً</a:t>
            </a:r>
            <a:r>
              <a:rPr lang="ar-JO" dirty="0" smtClean="0"/>
              <a:t>.</a:t>
            </a:r>
            <a:br>
              <a:rPr lang="ar-JO" dirty="0" smtClean="0"/>
            </a:br>
            <a:endParaRPr lang="en-US" dirty="0"/>
          </a:p>
          <a:p>
            <a:pPr algn="justLow" rtl="1">
              <a:buNone/>
            </a:pPr>
            <a:r>
              <a:rPr lang="ar-JO" u="sng" dirty="0"/>
              <a:t>للتوضيح :</a:t>
            </a:r>
            <a:r>
              <a:rPr lang="ar-JO" dirty="0"/>
              <a:t> تقسم كميات النفط الخام إلى قسمين: قسم يذهب إلى </a:t>
            </a:r>
            <a:r>
              <a:rPr lang="ar-JO" dirty="0" smtClean="0"/>
              <a:t>الصناعات </a:t>
            </a:r>
            <a:r>
              <a:rPr lang="ar-JO" dirty="0"/>
              <a:t>التحويلية و تطويرها و قسم يصدر و تستخدم </a:t>
            </a:r>
            <a:r>
              <a:rPr lang="ar-JO" dirty="0" smtClean="0"/>
              <a:t>واردات التصديرفي الصناعات الخام والتحويلية </a:t>
            </a:r>
            <a:r>
              <a:rPr lang="ar-JO" dirty="0"/>
              <a:t>لتطوير الثروات الدائمة.</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lvl="0" algn="justLow" rtl="1"/>
            <a:r>
              <a:rPr lang="ar-JO" dirty="0"/>
              <a:t>مما ذكر أعلاه فإن حالة العراق مثلاً و البلدان النفطية معكوسة في الخط البياني ( لأن الثروة النفطية الناضبة – يقتضي أن ترتبط إرتباطاً وثيقاً بتنمية الثروات الدائمة ( أي أن زيادة الأنتاج يجب أن ترتبط بالتنمية و التطوير للثروات الدائمة و إلا ستصبح تخريباً لا </a:t>
            </a:r>
            <a:r>
              <a:rPr lang="ar-JO" dirty="0" smtClean="0"/>
              <a:t>بناءً.</a:t>
            </a:r>
          </a:p>
          <a:p>
            <a:pPr lvl="0" algn="justLow" rtl="1"/>
            <a:endParaRPr lang="en-US" dirty="0"/>
          </a:p>
          <a:p>
            <a:pPr lvl="0" algn="justLow" rtl="1">
              <a:buNone/>
            </a:pPr>
            <a:r>
              <a:rPr lang="en-US" dirty="0" smtClean="0"/>
              <a:t>	</a:t>
            </a:r>
            <a:r>
              <a:rPr lang="ar-JO" sz="3600" b="1" dirty="0" smtClean="0"/>
              <a:t>أ.</a:t>
            </a:r>
            <a:r>
              <a:rPr lang="ar-JO" dirty="0" smtClean="0"/>
              <a:t> الزراعة </a:t>
            </a:r>
            <a:r>
              <a:rPr lang="ar-JO" dirty="0"/>
              <a:t>و المياه </a:t>
            </a:r>
            <a:r>
              <a:rPr lang="ar-JO" dirty="0" smtClean="0"/>
              <a:t>و بناء السدود و توزيع المياه و تطوير </a:t>
            </a:r>
            <a:r>
              <a:rPr lang="ar-JO" dirty="0"/>
              <a:t>الثروات الحيوانية و السمكية و تنميتها و البحوث الزراعية و إنتاج البذور و معالجة التصحر و الإستغلال الأمثل للمياه و الأراضي بحيث يصبح البلد مكتفياً غذائياً و مصدراً لهذه الثروة</a:t>
            </a:r>
            <a:r>
              <a:rPr lang="ar-JO"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82000" cy="5181600"/>
          </a:xfrm>
        </p:spPr>
        <p:txBody>
          <a:bodyPr>
            <a:normAutofit fontScale="92500" lnSpcReduction="10000"/>
          </a:bodyPr>
          <a:lstStyle/>
          <a:p>
            <a:pPr lvl="0" algn="justLow" rtl="1">
              <a:buNone/>
            </a:pPr>
            <a:r>
              <a:rPr lang="ar-JO" dirty="0" smtClean="0"/>
              <a:t>	</a:t>
            </a:r>
            <a:r>
              <a:rPr lang="ar-JO" sz="3900" b="1" dirty="0" smtClean="0"/>
              <a:t>ب.  </a:t>
            </a:r>
            <a:r>
              <a:rPr lang="ar-JO" dirty="0" smtClean="0"/>
              <a:t>الصناعة و ذلك بإستخدام الطاقة القصوى للمصافي المتقدمة حسب متطلبات السوق العالمي و إنتاج المنتجات النفطية للسوق المحلية و الأسواق العالمية على أن تعلو كمياتها على النفط الخام المصدر أو تساويها وفق توازن و سياسية السوق – سيما و إن المنتجات النفطية و البتروكيمياوية لا يقل قيمتها عن الضعف في كل الظروف و تغير الاسعار وهي علاقة ثابتة صعد سعر الخام أو إنخفض و الأمر ينطبق على تصنيع جميع المواد الأولية التي يمتلكها البلد من المعادن و الأحجار و الأطيان و متطلبات الزراعة و الغذاء و الخدمات العامة، و أي دولة لا تسير على هذا المنهج تعتبر مهددة لثرواتها و فاشلة في إدارة إقتصادها.</a:t>
            </a:r>
            <a:br>
              <a:rPr lang="ar-JO" dirty="0" smtClean="0"/>
            </a:br>
            <a:r>
              <a:rPr lang="ar-JO" dirty="0" smtClean="0"/>
              <a:t> ( تطبيق العلاقة الإيجابية بين الرأسمال التشغيلي و الرأسمالي ). </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495800"/>
          </a:xfrm>
        </p:spPr>
        <p:txBody>
          <a:bodyPr/>
          <a:lstStyle/>
          <a:p>
            <a:pPr lvl="0" algn="justLow" rtl="1">
              <a:buNone/>
            </a:pPr>
            <a:r>
              <a:rPr lang="ar-JO" dirty="0" smtClean="0"/>
              <a:t>	</a:t>
            </a:r>
            <a:r>
              <a:rPr lang="ar-JO" sz="3600" b="1" dirty="0" smtClean="0"/>
              <a:t>ت. </a:t>
            </a:r>
            <a:r>
              <a:rPr lang="ar-JO" dirty="0" smtClean="0"/>
              <a:t>التنمية </a:t>
            </a:r>
            <a:r>
              <a:rPr lang="ar-JO" dirty="0"/>
              <a:t>البشرية بإنشاء مراكز الأبحاث و العلوم التقنية و الجامعات أساس في إدارة الموارد و إنتقال البلدان من مراحلها- بلدان عالم رابع أو ثالث أو ثاني إلى أول – وهذا ما حصل لبلدان : اليابان ، الصين ، ماليزيا ، تركيا ، الهند حينما اخذت بالمعادلات أعلاه ( الشخص المناسب في المكان المناسب ) في تولي مناصب الخدمة العامة.</a:t>
            </a:r>
            <a:endParaRPr lang="en-US" dirty="0"/>
          </a:p>
          <a:p>
            <a:pPr algn="justLow"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92500" lnSpcReduction="20000"/>
          </a:bodyPr>
          <a:lstStyle/>
          <a:p>
            <a:pPr lvl="0" algn="justLow" rtl="1"/>
            <a:r>
              <a:rPr lang="ar-JO" dirty="0"/>
              <a:t>إن الثروة الهيدروكاربونية هي روح الآلة الصناعية المدنية و العسكرية بالنسبة للعالم الصناعي أو الأول و عدم إستغلالها لمصلحة مالكها و ربطها بالتنمية المستدامة يعتبر تخريباً لإقتصاد البلدان المنتجة و ضد رفاهية و تقدم شعوبها و سبب نشر الكراهية .</a:t>
            </a:r>
            <a:endParaRPr lang="en-US" dirty="0"/>
          </a:p>
          <a:p>
            <a:pPr algn="justLow" rtl="1"/>
            <a:endParaRPr lang="en-US" dirty="0"/>
          </a:p>
          <a:p>
            <a:pPr algn="justLow" rtl="1">
              <a:buNone/>
            </a:pPr>
            <a:r>
              <a:rPr lang="ar-JO" dirty="0" smtClean="0"/>
              <a:t>	</a:t>
            </a:r>
            <a:r>
              <a:rPr lang="ar-JO" u="dbl" dirty="0" smtClean="0"/>
              <a:t>مثال</a:t>
            </a:r>
            <a:r>
              <a:rPr lang="ar-JO" dirty="0" smtClean="0"/>
              <a:t> </a:t>
            </a:r>
            <a:r>
              <a:rPr lang="ar-JO" dirty="0"/>
              <a:t>أمريكا : لماذا شرعت قانون عدم تصدير النفط الخام؟ لماذا شرعت قانون الخزن الستراتيجي؟ لماذا أعطت الضوء الأخضر لإستثمار الزيت الصخري رغم إرتفاع كلفته؟، هل هذه التصرفات لا تعتبر خطط محكمة للحفاظ على ثرواتها الناضبة و التحكم بأسعار السوق؟</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826</Words>
  <Application>Microsoft Office PowerPoint</Application>
  <PresentationFormat>On-screen Show (4:3)</PresentationFormat>
  <Paragraphs>66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بسم الله الرحمن الرحيم</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الخلاصة </vt:lpstr>
      <vt:lpstr>مقارنات </vt:lpstr>
      <vt:lpstr>Slide 17</vt:lpstr>
      <vt:lpstr>Slide 18</vt:lpstr>
      <vt:lpstr>Slide 19</vt:lpstr>
      <vt:lpstr>Slide 20</vt:lpstr>
      <vt:lpstr>Slide 21</vt:lpstr>
      <vt:lpstr>Slide 22</vt:lpstr>
    </vt:vector>
  </TitlesOfParts>
  <Company>GSC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yasmeen</dc:creator>
  <cp:lastModifiedBy>yasmeen</cp:lastModifiedBy>
  <cp:revision>12</cp:revision>
  <dcterms:created xsi:type="dcterms:W3CDTF">2016-02-16T12:33:54Z</dcterms:created>
  <dcterms:modified xsi:type="dcterms:W3CDTF">2016-02-16T14:13:38Z</dcterms:modified>
</cp:coreProperties>
</file>